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56" r:id="rId4"/>
    <p:sldId id="263" r:id="rId5"/>
    <p:sldId id="258" r:id="rId6"/>
    <p:sldId id="257" r:id="rId7"/>
    <p:sldId id="261" r:id="rId8"/>
    <p:sldId id="260" r:id="rId9"/>
    <p:sldId id="264" r:id="rId10"/>
    <p:sldId id="265" r:id="rId11"/>
    <p:sldId id="266" r:id="rId12"/>
    <p:sldId id="267" r:id="rId13"/>
    <p:sldId id="262" r:id="rId14"/>
    <p:sldId id="271" r:id="rId15"/>
    <p:sldId id="268" r:id="rId16"/>
    <p:sldId id="272" r:id="rId17"/>
    <p:sldId id="273" r:id="rId18"/>
    <p:sldId id="259"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7" r:id="rId48"/>
    <p:sldId id="327" r:id="rId49"/>
    <p:sldId id="328" r:id="rId50"/>
    <p:sldId id="329" r:id="rId51"/>
    <p:sldId id="330" r:id="rId52"/>
    <p:sldId id="302" r:id="rId53"/>
    <p:sldId id="303" r:id="rId54"/>
    <p:sldId id="304" r:id="rId55"/>
    <p:sldId id="305" r:id="rId56"/>
    <p:sldId id="306" r:id="rId57"/>
    <p:sldId id="308" r:id="rId58"/>
    <p:sldId id="309" r:id="rId59"/>
    <p:sldId id="310" r:id="rId60"/>
    <p:sldId id="311" r:id="rId61"/>
    <p:sldId id="312" r:id="rId62"/>
    <p:sldId id="331" r:id="rId63"/>
    <p:sldId id="313" r:id="rId64"/>
    <p:sldId id="332" r:id="rId65"/>
    <p:sldId id="33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38" r:id="rId80"/>
    <p:sldId id="334" r:id="rId81"/>
    <p:sldId id="335" r:id="rId82"/>
    <p:sldId id="336" r:id="rId83"/>
    <p:sldId id="337" r:id="rId84"/>
    <p:sldId id="339" r:id="rId85"/>
    <p:sldId id="340" r:id="rId86"/>
    <p:sldId id="341" r:id="rId87"/>
    <p:sldId id="342" r:id="rId88"/>
    <p:sldId id="343" r:id="rId8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2A062D-60CA-4B84-9B85-9C6157AFF811}" type="datetimeFigureOut">
              <a:rPr lang="en-US" smtClean="0"/>
              <a:pPr/>
              <a:t>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8161A-CC46-48F4-85F5-EBE6C5A6AB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A062D-60CA-4B84-9B85-9C6157AFF811}" type="datetimeFigureOut">
              <a:rPr lang="en-US" smtClean="0"/>
              <a:pPr/>
              <a:t>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8161A-CC46-48F4-85F5-EBE6C5A6AB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A062D-60CA-4B84-9B85-9C6157AFF811}" type="datetimeFigureOut">
              <a:rPr lang="en-US" smtClean="0"/>
              <a:pPr/>
              <a:t>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8161A-CC46-48F4-85F5-EBE6C5A6AB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A062D-60CA-4B84-9B85-9C6157AFF811}" type="datetimeFigureOut">
              <a:rPr lang="en-US" smtClean="0"/>
              <a:pPr/>
              <a:t>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8161A-CC46-48F4-85F5-EBE6C5A6AB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A062D-60CA-4B84-9B85-9C6157AFF811}" type="datetimeFigureOut">
              <a:rPr lang="en-US" smtClean="0"/>
              <a:pPr/>
              <a:t>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8161A-CC46-48F4-85F5-EBE6C5A6AB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2A062D-60CA-4B84-9B85-9C6157AFF811}" type="datetimeFigureOut">
              <a:rPr lang="en-US" smtClean="0"/>
              <a:pPr/>
              <a:t>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8161A-CC46-48F4-85F5-EBE6C5A6AB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2A062D-60CA-4B84-9B85-9C6157AFF811}" type="datetimeFigureOut">
              <a:rPr lang="en-US" smtClean="0"/>
              <a:pPr/>
              <a:t>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8161A-CC46-48F4-85F5-EBE6C5A6AB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2A062D-60CA-4B84-9B85-9C6157AFF811}" type="datetimeFigureOut">
              <a:rPr lang="en-US" smtClean="0"/>
              <a:pPr/>
              <a:t>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B8161A-CC46-48F4-85F5-EBE6C5A6AB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A062D-60CA-4B84-9B85-9C6157AFF811}" type="datetimeFigureOut">
              <a:rPr lang="en-US" smtClean="0"/>
              <a:pPr/>
              <a:t>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B8161A-CC46-48F4-85F5-EBE6C5A6AB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A062D-60CA-4B84-9B85-9C6157AFF811}" type="datetimeFigureOut">
              <a:rPr lang="en-US" smtClean="0"/>
              <a:pPr/>
              <a:t>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8161A-CC46-48F4-85F5-EBE6C5A6AB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A062D-60CA-4B84-9B85-9C6157AFF811}" type="datetimeFigureOut">
              <a:rPr lang="en-US" smtClean="0"/>
              <a:pPr/>
              <a:t>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8161A-CC46-48F4-85F5-EBE6C5A6AB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A062D-60CA-4B84-9B85-9C6157AFF811}" type="datetimeFigureOut">
              <a:rPr lang="en-US" smtClean="0"/>
              <a:pPr/>
              <a:t>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8161A-CC46-48F4-85F5-EBE6C5A6AB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5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7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 Id="rId5" Type="http://schemas.openxmlformats.org/officeDocument/2006/relationships/image" Target="../media/image114.png"/><Relationship Id="rId4" Type="http://schemas.openxmlformats.org/officeDocument/2006/relationships/image" Target="../media/image113.png"/></Relationships>
</file>

<file path=ppt/slides/_rels/slide8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22.png"/></Relationships>
</file>

<file path=ppt/slides/_rels/slide8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8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00125" y="71438"/>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0000CC"/>
                </a:solidFill>
                <a:effectLst/>
                <a:uLnTx/>
                <a:uFillTx/>
                <a:latin typeface="+mj-lt"/>
                <a:ea typeface="+mj-ea"/>
                <a:cs typeface="+mj-cs"/>
              </a:rPr>
              <a:t>Electrical Machine-I</a:t>
            </a:r>
          </a:p>
        </p:txBody>
      </p:sp>
      <p:sp>
        <p:nvSpPr>
          <p:cNvPr id="5" name="Text Box 2"/>
          <p:cNvSpPr txBox="1">
            <a:spLocks noChangeArrowheads="1"/>
          </p:cNvSpPr>
          <p:nvPr/>
        </p:nvSpPr>
        <p:spPr bwMode="auto">
          <a:xfrm>
            <a:off x="2214563" y="3500438"/>
            <a:ext cx="4500562" cy="1231900"/>
          </a:xfrm>
          <a:prstGeom prst="rect">
            <a:avLst/>
          </a:prstGeom>
          <a:noFill/>
          <a:ln w="9525">
            <a:noFill/>
            <a:miter lim="800000"/>
            <a:headEnd/>
            <a:tailEnd/>
          </a:ln>
        </p:spPr>
        <p:txBody>
          <a:bodyPr lIns="92160" tIns="46080" rIns="92160" bIns="46080">
            <a:spAutoFit/>
          </a:bodyPr>
          <a:lstStyle/>
          <a:p>
            <a:pPr lvl="1" algn="ctr">
              <a:buSzPct val="1000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b="1" dirty="0"/>
              <a:t>Dr. Md. </a:t>
            </a:r>
            <a:r>
              <a:rPr lang="en-GB" sz="2800" b="1" dirty="0" err="1"/>
              <a:t>Sherajul</a:t>
            </a:r>
            <a:r>
              <a:rPr lang="en-GB" sz="2800" b="1" dirty="0"/>
              <a:t> Islam</a:t>
            </a:r>
          </a:p>
          <a:p>
            <a:pPr lvl="1" algn="ctr">
              <a:buSzPct val="1000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b="1" dirty="0" smtClean="0"/>
              <a:t>Associate </a:t>
            </a:r>
            <a:r>
              <a:rPr lang="en-GB" sz="2800" b="1" dirty="0"/>
              <a:t>Professor</a:t>
            </a:r>
          </a:p>
          <a:p>
            <a:pPr lvl="1" algn="ctr">
              <a:buSzPct val="1000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GB" dirty="0"/>
          </a:p>
        </p:txBody>
      </p:sp>
      <p:sp>
        <p:nvSpPr>
          <p:cNvPr id="6" name="TextBox 12"/>
          <p:cNvSpPr txBox="1">
            <a:spLocks noChangeArrowheads="1"/>
          </p:cNvSpPr>
          <p:nvPr/>
        </p:nvSpPr>
        <p:spPr bwMode="auto">
          <a:xfrm>
            <a:off x="3429000" y="1857375"/>
            <a:ext cx="2005677" cy="769441"/>
          </a:xfrm>
          <a:prstGeom prst="rect">
            <a:avLst/>
          </a:prstGeom>
          <a:noFill/>
          <a:ln w="9525">
            <a:noFill/>
            <a:miter lim="800000"/>
            <a:headEnd/>
            <a:tailEnd/>
          </a:ln>
        </p:spPr>
        <p:txBody>
          <a:bodyPr wrap="none">
            <a:spAutoFit/>
          </a:bodyPr>
          <a:lstStyle/>
          <a:p>
            <a:r>
              <a:rPr lang="en-US" sz="4400" b="1" dirty="0">
                <a:solidFill>
                  <a:srgbClr val="FF0000"/>
                </a:solidFill>
              </a:rPr>
              <a:t>EE </a:t>
            </a:r>
            <a:r>
              <a:rPr lang="en-US" sz="4400" b="1" dirty="0" smtClean="0">
                <a:solidFill>
                  <a:srgbClr val="FF0000"/>
                </a:solidFill>
              </a:rPr>
              <a:t>2107</a:t>
            </a:r>
            <a:endParaRPr lang="en-US" sz="4400" b="1" dirty="0">
              <a:solidFill>
                <a:srgbClr val="FF0000"/>
              </a:solidFill>
            </a:endParaRPr>
          </a:p>
        </p:txBody>
      </p:sp>
      <p:sp>
        <p:nvSpPr>
          <p:cNvPr id="7" name="Rectangle 12"/>
          <p:cNvSpPr>
            <a:spLocks noChangeArrowheads="1"/>
          </p:cNvSpPr>
          <p:nvPr/>
        </p:nvSpPr>
        <p:spPr bwMode="auto">
          <a:xfrm>
            <a:off x="1981200" y="4953000"/>
            <a:ext cx="5440363" cy="830263"/>
          </a:xfrm>
          <a:prstGeom prst="rect">
            <a:avLst/>
          </a:prstGeom>
          <a:noFill/>
          <a:ln w="9525">
            <a:noFill/>
            <a:miter lim="800000"/>
            <a:headEnd/>
            <a:tailEnd/>
          </a:ln>
        </p:spPr>
        <p:txBody>
          <a:bodyPr>
            <a:spAutoFit/>
          </a:bodyPr>
          <a:lstStyle/>
          <a:p>
            <a:pPr algn="ctr"/>
            <a:r>
              <a:rPr lang="en-US" sz="1600" b="1"/>
              <a:t>Department of Electrical and Electronics Engineering Khulna University of Engineering &amp; Technology</a:t>
            </a:r>
          </a:p>
          <a:p>
            <a:pPr algn="ctr"/>
            <a:r>
              <a:rPr lang="en-US" sz="1600" b="1"/>
              <a:t>Khulna, Bangladesh</a:t>
            </a:r>
          </a:p>
        </p:txBody>
      </p:sp>
      <p:cxnSp>
        <p:nvCxnSpPr>
          <p:cNvPr id="8" name="Straight Connector 7"/>
          <p:cNvCxnSpPr/>
          <p:nvPr/>
        </p:nvCxnSpPr>
        <p:spPr>
          <a:xfrm>
            <a:off x="76200" y="6477000"/>
            <a:ext cx="3840163"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 y="6400800"/>
            <a:ext cx="38401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27638" y="6477000"/>
            <a:ext cx="384016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27638" y="6400800"/>
            <a:ext cx="38401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20" descr="http://www.arthosuchak.com/wp-content/uploads/2014/07/kuet-Logo.jpg"/>
          <p:cNvPicPr>
            <a:picLocks noChangeAspect="1" noChangeArrowheads="1"/>
          </p:cNvPicPr>
          <p:nvPr/>
        </p:nvPicPr>
        <p:blipFill>
          <a:blip r:embed="rId2"/>
          <a:srcRect/>
          <a:stretch>
            <a:fillRect/>
          </a:stretch>
        </p:blipFill>
        <p:spPr bwMode="auto">
          <a:xfrm>
            <a:off x="4038600" y="5943600"/>
            <a:ext cx="1096963"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ub.allaboutcircuits.com/images/02153.png"/>
          <p:cNvPicPr>
            <a:picLocks noChangeAspect="1" noChangeArrowheads="1"/>
          </p:cNvPicPr>
          <p:nvPr/>
        </p:nvPicPr>
        <p:blipFill>
          <a:blip r:embed="rId2"/>
          <a:srcRect/>
          <a:stretch>
            <a:fillRect/>
          </a:stretch>
        </p:blipFill>
        <p:spPr bwMode="auto">
          <a:xfrm>
            <a:off x="228600" y="1066800"/>
            <a:ext cx="6020544" cy="3609976"/>
          </a:xfrm>
          <a:prstGeom prst="rect">
            <a:avLst/>
          </a:prstGeom>
          <a:noFill/>
        </p:spPr>
      </p:pic>
      <p:sp>
        <p:nvSpPr>
          <p:cNvPr id="5" name="Rectangle 4"/>
          <p:cNvSpPr/>
          <p:nvPr/>
        </p:nvSpPr>
        <p:spPr>
          <a:xfrm>
            <a:off x="1524000" y="5181600"/>
            <a:ext cx="6400800" cy="954107"/>
          </a:xfrm>
          <a:prstGeom prst="rect">
            <a:avLst/>
          </a:prstGeom>
        </p:spPr>
        <p:txBody>
          <a:bodyPr wrap="square">
            <a:spAutoFit/>
          </a:bodyPr>
          <a:lstStyle/>
          <a:p>
            <a:pPr algn="just"/>
            <a:r>
              <a:rPr lang="en-US" sz="2800" b="1" i="1" dirty="0"/>
              <a:t>Amplifier with impedance of </a:t>
            </a:r>
            <a:r>
              <a:rPr lang="en-US" sz="2800" b="1" i="1" dirty="0">
                <a:solidFill>
                  <a:srgbClr val="FF0000"/>
                </a:solidFill>
              </a:rPr>
              <a:t>500</a:t>
            </a:r>
            <a:r>
              <a:rPr lang="en-US" sz="2800" b="1" i="1" dirty="0"/>
              <a:t> Ω drives </a:t>
            </a:r>
            <a:r>
              <a:rPr lang="en-US" sz="2800" b="1" i="1" dirty="0">
                <a:solidFill>
                  <a:srgbClr val="FF0000"/>
                </a:solidFill>
              </a:rPr>
              <a:t>8</a:t>
            </a:r>
            <a:r>
              <a:rPr lang="en-US" sz="2800" b="1" i="1" dirty="0"/>
              <a:t> Ω at much less than maximum power.</a:t>
            </a:r>
            <a:endParaRPr lang="en-US" sz="2800" b="1" dirty="0"/>
          </a:p>
        </p:txBody>
      </p:sp>
      <p:sp>
        <p:nvSpPr>
          <p:cNvPr id="6" name="Rectangle 5"/>
          <p:cNvSpPr/>
          <p:nvPr/>
        </p:nvSpPr>
        <p:spPr>
          <a:xfrm>
            <a:off x="6248400" y="762000"/>
            <a:ext cx="3200400" cy="954107"/>
          </a:xfrm>
          <a:prstGeom prst="rect">
            <a:avLst/>
          </a:prstGeom>
        </p:spPr>
        <p:txBody>
          <a:bodyPr wrap="square">
            <a:spAutoFit/>
          </a:bodyPr>
          <a:lstStyle/>
          <a:p>
            <a:pPr algn="just"/>
            <a:r>
              <a:rPr lang="en-US" sz="2800" b="1" i="1" dirty="0" smtClean="0"/>
              <a:t>If </a:t>
            </a:r>
            <a:r>
              <a:rPr lang="en-US" sz="2800" b="1" i="1" dirty="0" smtClean="0">
                <a:solidFill>
                  <a:srgbClr val="FF0000"/>
                </a:solidFill>
              </a:rPr>
              <a:t>500</a:t>
            </a:r>
            <a:r>
              <a:rPr lang="en-US" sz="2800" b="1" i="1" dirty="0" smtClean="0"/>
              <a:t> </a:t>
            </a:r>
            <a:r>
              <a:rPr lang="en-US" sz="2800" b="1" i="1" dirty="0"/>
              <a:t>Ω </a:t>
            </a:r>
            <a:r>
              <a:rPr lang="en-US" sz="2800" b="1" i="1" dirty="0" smtClean="0"/>
              <a:t>= </a:t>
            </a:r>
            <a:r>
              <a:rPr lang="en-US" sz="2800" b="1" i="1" dirty="0" smtClean="0">
                <a:solidFill>
                  <a:srgbClr val="FF0000"/>
                </a:solidFill>
              </a:rPr>
              <a:t>500</a:t>
            </a:r>
            <a:r>
              <a:rPr lang="en-US" sz="2800" b="1" i="1" dirty="0" smtClean="0"/>
              <a:t> Ω</a:t>
            </a:r>
          </a:p>
          <a:p>
            <a:pPr algn="just"/>
            <a:r>
              <a:rPr lang="en-US" sz="2800" b="1" i="1" dirty="0" smtClean="0"/>
              <a:t>maximum power</a:t>
            </a:r>
            <a:endParaRPr lang="en-US" sz="2800" b="1" dirty="0"/>
          </a:p>
        </p:txBody>
      </p:sp>
      <p:sp>
        <p:nvSpPr>
          <p:cNvPr id="7" name="Rectangle 6"/>
          <p:cNvSpPr/>
          <p:nvPr/>
        </p:nvSpPr>
        <p:spPr>
          <a:xfrm>
            <a:off x="5486400" y="2362200"/>
            <a:ext cx="3200400" cy="1200329"/>
          </a:xfrm>
          <a:prstGeom prst="rect">
            <a:avLst/>
          </a:prstGeom>
        </p:spPr>
        <p:txBody>
          <a:bodyPr wrap="square">
            <a:spAutoFit/>
          </a:bodyPr>
          <a:lstStyle/>
          <a:p>
            <a:pPr algn="just"/>
            <a:r>
              <a:rPr lang="en-US" b="1" dirty="0"/>
              <a:t>Such a load </a:t>
            </a:r>
            <a:r>
              <a:rPr lang="en-US" b="1" dirty="0" smtClean="0"/>
              <a:t>drop </a:t>
            </a:r>
            <a:r>
              <a:rPr lang="en-US" b="1" dirty="0"/>
              <a:t>higher voltage and draw less current than an 8 Ω speaker dissipating the same amount of power</a:t>
            </a:r>
          </a:p>
        </p:txBody>
      </p:sp>
      <p:sp>
        <p:nvSpPr>
          <p:cNvPr id="9" name="TextBox 12"/>
          <p:cNvSpPr txBox="1">
            <a:spLocks noChangeArrowheads="1"/>
          </p:cNvSpPr>
          <p:nvPr/>
        </p:nvSpPr>
        <p:spPr bwMode="auto">
          <a:xfrm>
            <a:off x="2362200" y="0"/>
            <a:ext cx="4794069" cy="584775"/>
          </a:xfrm>
          <a:prstGeom prst="rect">
            <a:avLst/>
          </a:prstGeom>
          <a:noFill/>
          <a:ln w="9525">
            <a:noFill/>
            <a:miter lim="800000"/>
            <a:headEnd/>
            <a:tailEnd/>
          </a:ln>
        </p:spPr>
        <p:txBody>
          <a:bodyPr wrap="none">
            <a:spAutoFit/>
          </a:bodyPr>
          <a:lstStyle/>
          <a:p>
            <a:pPr lvl="0"/>
            <a:r>
              <a:rPr lang="en-US" sz="3200" b="1" dirty="0" smtClean="0">
                <a:solidFill>
                  <a:srgbClr val="0000FF"/>
                </a:solidFill>
              </a:rPr>
              <a:t>Application of</a:t>
            </a:r>
            <a:r>
              <a:rPr lang="en-US" sz="3200" b="1" dirty="0" smtClean="0">
                <a:solidFill>
                  <a:srgbClr val="FF0000"/>
                </a:solidFill>
              </a:rPr>
              <a:t> Transformer</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ub.allaboutcircuits.com/images/12106.png"/>
          <p:cNvPicPr>
            <a:picLocks noChangeAspect="1" noChangeArrowheads="1"/>
          </p:cNvPicPr>
          <p:nvPr/>
        </p:nvPicPr>
        <p:blipFill>
          <a:blip r:embed="rId2"/>
          <a:srcRect/>
          <a:stretch>
            <a:fillRect/>
          </a:stretch>
        </p:blipFill>
        <p:spPr bwMode="auto">
          <a:xfrm>
            <a:off x="1219200" y="609600"/>
            <a:ext cx="6553200" cy="5902760"/>
          </a:xfrm>
          <a:prstGeom prst="rect">
            <a:avLst/>
          </a:prstGeom>
          <a:noFill/>
        </p:spPr>
      </p:pic>
      <p:sp>
        <p:nvSpPr>
          <p:cNvPr id="5" name="TextBox 12"/>
          <p:cNvSpPr txBox="1">
            <a:spLocks noChangeArrowheads="1"/>
          </p:cNvSpPr>
          <p:nvPr/>
        </p:nvSpPr>
        <p:spPr bwMode="auto">
          <a:xfrm>
            <a:off x="2362200" y="0"/>
            <a:ext cx="4794069" cy="584775"/>
          </a:xfrm>
          <a:prstGeom prst="rect">
            <a:avLst/>
          </a:prstGeom>
          <a:noFill/>
          <a:ln w="9525">
            <a:noFill/>
            <a:miter lim="800000"/>
            <a:headEnd/>
            <a:tailEnd/>
          </a:ln>
        </p:spPr>
        <p:txBody>
          <a:bodyPr wrap="none">
            <a:spAutoFit/>
          </a:bodyPr>
          <a:lstStyle/>
          <a:p>
            <a:pPr lvl="0"/>
            <a:r>
              <a:rPr lang="en-US" sz="3200" b="1" dirty="0" smtClean="0">
                <a:solidFill>
                  <a:srgbClr val="0000FF"/>
                </a:solidFill>
              </a:rPr>
              <a:t>Application of</a:t>
            </a:r>
            <a:r>
              <a:rPr lang="en-US" sz="3200" b="1" dirty="0" smtClean="0">
                <a:solidFill>
                  <a:srgbClr val="FF0000"/>
                </a:solidFill>
              </a:rPr>
              <a:t> Transformer</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ub.allaboutcircuits.com/images/02152.png"/>
          <p:cNvPicPr>
            <a:picLocks noChangeAspect="1" noChangeArrowheads="1"/>
          </p:cNvPicPr>
          <p:nvPr/>
        </p:nvPicPr>
        <p:blipFill>
          <a:blip r:embed="rId2"/>
          <a:srcRect/>
          <a:stretch>
            <a:fillRect/>
          </a:stretch>
        </p:blipFill>
        <p:spPr bwMode="auto">
          <a:xfrm>
            <a:off x="381000" y="1219200"/>
            <a:ext cx="8394549" cy="3185433"/>
          </a:xfrm>
          <a:prstGeom prst="rect">
            <a:avLst/>
          </a:prstGeom>
          <a:noFill/>
        </p:spPr>
      </p:pic>
      <p:sp>
        <p:nvSpPr>
          <p:cNvPr id="5" name="TextBox 12"/>
          <p:cNvSpPr txBox="1">
            <a:spLocks noChangeArrowheads="1"/>
          </p:cNvSpPr>
          <p:nvPr/>
        </p:nvSpPr>
        <p:spPr bwMode="auto">
          <a:xfrm>
            <a:off x="2362200" y="0"/>
            <a:ext cx="4794069" cy="584775"/>
          </a:xfrm>
          <a:prstGeom prst="rect">
            <a:avLst/>
          </a:prstGeom>
          <a:noFill/>
          <a:ln w="9525">
            <a:noFill/>
            <a:miter lim="800000"/>
            <a:headEnd/>
            <a:tailEnd/>
          </a:ln>
        </p:spPr>
        <p:txBody>
          <a:bodyPr wrap="none">
            <a:spAutoFit/>
          </a:bodyPr>
          <a:lstStyle/>
          <a:p>
            <a:pPr lvl="0"/>
            <a:r>
              <a:rPr lang="en-US" sz="3200" b="1" dirty="0" smtClean="0">
                <a:solidFill>
                  <a:srgbClr val="0000FF"/>
                </a:solidFill>
              </a:rPr>
              <a:t>Application of</a:t>
            </a:r>
            <a:r>
              <a:rPr lang="en-US" sz="3200" b="1" dirty="0" smtClean="0">
                <a:solidFill>
                  <a:srgbClr val="FF0000"/>
                </a:solidFill>
              </a:rPr>
              <a:t> Transformer</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28008"/>
            <a:ext cx="8077200" cy="1200329"/>
          </a:xfrm>
          <a:prstGeom prst="rect">
            <a:avLst/>
          </a:prstGeom>
        </p:spPr>
        <p:txBody>
          <a:bodyPr wrap="square">
            <a:spAutoFit/>
          </a:bodyPr>
          <a:lstStyle/>
          <a:p>
            <a:pPr algn="just">
              <a:buFont typeface="Wingdings" pitchFamily="2" charset="2"/>
              <a:buChar char="Ø"/>
            </a:pPr>
            <a:r>
              <a:rPr lang="en-US" sz="3600" b="1" dirty="0"/>
              <a:t>T</a:t>
            </a:r>
            <a:r>
              <a:rPr lang="en-US" sz="3600" b="1" dirty="0" smtClean="0"/>
              <a:t>he word </a:t>
            </a:r>
            <a:r>
              <a:rPr lang="en-US" sz="3600" b="1" dirty="0" smtClean="0">
                <a:solidFill>
                  <a:srgbClr val="FF0000"/>
                </a:solidFill>
              </a:rPr>
              <a:t>Transformer</a:t>
            </a:r>
            <a:r>
              <a:rPr lang="en-US" sz="3600" b="1" dirty="0" smtClean="0"/>
              <a:t> refers to transfer </a:t>
            </a:r>
          </a:p>
          <a:p>
            <a:pPr algn="just"/>
            <a:r>
              <a:rPr lang="en-US" sz="3600" b="1" dirty="0" smtClean="0"/>
              <a:t>    something from one place to other </a:t>
            </a:r>
            <a:endParaRPr lang="en-US" sz="3600" b="1" dirty="0"/>
          </a:p>
        </p:txBody>
      </p:sp>
      <p:sp>
        <p:nvSpPr>
          <p:cNvPr id="7" name="Rectangle 6"/>
          <p:cNvSpPr/>
          <p:nvPr/>
        </p:nvSpPr>
        <p:spPr>
          <a:xfrm>
            <a:off x="381000" y="2252008"/>
            <a:ext cx="8305800" cy="1815882"/>
          </a:xfrm>
          <a:prstGeom prst="rect">
            <a:avLst/>
          </a:prstGeom>
        </p:spPr>
        <p:txBody>
          <a:bodyPr wrap="square">
            <a:spAutoFit/>
          </a:bodyPr>
          <a:lstStyle/>
          <a:p>
            <a:pPr algn="just"/>
            <a:r>
              <a:rPr lang="en-US" sz="2800" b="1" dirty="0" smtClean="0">
                <a:solidFill>
                  <a:srgbClr val="0000FF"/>
                </a:solidFill>
              </a:rPr>
              <a:t>A </a:t>
            </a:r>
            <a:r>
              <a:rPr lang="en-US" sz="2800" b="1" dirty="0">
                <a:solidFill>
                  <a:srgbClr val="FF0000"/>
                </a:solidFill>
              </a:rPr>
              <a:t>T</a:t>
            </a:r>
            <a:r>
              <a:rPr lang="en-US" sz="2800" b="1" dirty="0" smtClean="0">
                <a:solidFill>
                  <a:srgbClr val="FF0000"/>
                </a:solidFill>
              </a:rPr>
              <a:t>ransformer</a:t>
            </a:r>
            <a:r>
              <a:rPr lang="en-US" sz="2800" b="1" dirty="0" smtClean="0">
                <a:solidFill>
                  <a:srgbClr val="0000FF"/>
                </a:solidFill>
              </a:rPr>
              <a:t> is a static or stationary piece of apparatus by means of which electric power in one circuit is transformed into electric power of the same frequency in another circuit</a:t>
            </a:r>
            <a:endParaRPr lang="en-US" sz="2800" b="1" dirty="0">
              <a:solidFill>
                <a:srgbClr val="0000FF"/>
              </a:solidFill>
            </a:endParaRPr>
          </a:p>
        </p:txBody>
      </p:sp>
      <p:sp>
        <p:nvSpPr>
          <p:cNvPr id="8" name="Rectangle 7"/>
          <p:cNvSpPr/>
          <p:nvPr/>
        </p:nvSpPr>
        <p:spPr>
          <a:xfrm>
            <a:off x="457200" y="4614208"/>
            <a:ext cx="8382000" cy="1938992"/>
          </a:xfrm>
          <a:prstGeom prst="rect">
            <a:avLst/>
          </a:prstGeom>
        </p:spPr>
        <p:txBody>
          <a:bodyPr wrap="square">
            <a:spAutoFit/>
          </a:bodyPr>
          <a:lstStyle/>
          <a:p>
            <a:pPr algn="just"/>
            <a:r>
              <a:rPr lang="en-US" sz="2400" b="1" dirty="0" smtClean="0"/>
              <a:t>Although transformers have no moving parts, they  are essential to electromechanical energy conversion. They make it possible to increase or decrease the voltage so that power can be transmitted at a voltage level that results in low costs, and can be distributed and used safely</a:t>
            </a:r>
            <a:endParaRPr lang="en-US" sz="2400" b="1" dirty="0"/>
          </a:p>
        </p:txBody>
      </p:sp>
      <p:sp>
        <p:nvSpPr>
          <p:cNvPr id="9" name="TextBox 8"/>
          <p:cNvSpPr txBox="1"/>
          <p:nvPr/>
        </p:nvSpPr>
        <p:spPr>
          <a:xfrm>
            <a:off x="0" y="4614208"/>
            <a:ext cx="510076" cy="584775"/>
          </a:xfrm>
          <a:prstGeom prst="rect">
            <a:avLst/>
          </a:prstGeom>
          <a:noFill/>
        </p:spPr>
        <p:txBody>
          <a:bodyPr wrap="none" rtlCol="0">
            <a:spAutoFit/>
          </a:bodyPr>
          <a:lstStyle/>
          <a:p>
            <a:pPr>
              <a:buFont typeface="Wingdings" pitchFamily="2" charset="2"/>
              <a:buChar char="Ø"/>
            </a:pPr>
            <a:endParaRPr lang="en-US" sz="3200" dirty="0"/>
          </a:p>
        </p:txBody>
      </p:sp>
      <p:sp>
        <p:nvSpPr>
          <p:cNvPr id="10" name="TextBox 12"/>
          <p:cNvSpPr txBox="1">
            <a:spLocks noChangeArrowheads="1"/>
          </p:cNvSpPr>
          <p:nvPr/>
        </p:nvSpPr>
        <p:spPr bwMode="auto">
          <a:xfrm>
            <a:off x="2362200" y="0"/>
            <a:ext cx="4376904" cy="584775"/>
          </a:xfrm>
          <a:prstGeom prst="rect">
            <a:avLst/>
          </a:prstGeom>
          <a:noFill/>
          <a:ln w="9525">
            <a:noFill/>
            <a:miter lim="800000"/>
            <a:headEnd/>
            <a:tailEnd/>
          </a:ln>
        </p:spPr>
        <p:txBody>
          <a:bodyPr wrap="none">
            <a:spAutoFit/>
          </a:bodyPr>
          <a:lstStyle/>
          <a:p>
            <a:pPr lvl="0"/>
            <a:r>
              <a:rPr lang="en-US" sz="3200" b="1" dirty="0" smtClean="0">
                <a:solidFill>
                  <a:srgbClr val="0000FF"/>
                </a:solidFill>
              </a:rPr>
              <a:t>Principle of</a:t>
            </a:r>
            <a:r>
              <a:rPr lang="en-US" sz="3200" b="1" dirty="0" smtClean="0">
                <a:solidFill>
                  <a:srgbClr val="FF0000"/>
                </a:solidFill>
              </a:rPr>
              <a:t> Transformer</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228600"/>
            <a:ext cx="5747856" cy="523220"/>
          </a:xfrm>
          <a:prstGeom prst="rect">
            <a:avLst/>
          </a:prstGeom>
        </p:spPr>
        <p:txBody>
          <a:bodyPr wrap="none">
            <a:spAutoFit/>
          </a:bodyPr>
          <a:lstStyle/>
          <a:p>
            <a:pPr fontAlgn="base"/>
            <a:r>
              <a:rPr lang="en-US" sz="2800" b="1" dirty="0" smtClean="0">
                <a:solidFill>
                  <a:srgbClr val="0000FF"/>
                </a:solidFill>
              </a:rPr>
              <a:t>Constructional Parts of a </a:t>
            </a:r>
            <a:r>
              <a:rPr lang="en-US" sz="2800" b="1" dirty="0" smtClean="0">
                <a:solidFill>
                  <a:srgbClr val="FF0000"/>
                </a:solidFill>
              </a:rPr>
              <a:t>Transformer</a:t>
            </a:r>
            <a:endParaRPr lang="en-US" sz="2800" b="1" dirty="0">
              <a:solidFill>
                <a:srgbClr val="FF0000"/>
              </a:solidFill>
            </a:endParaRPr>
          </a:p>
        </p:txBody>
      </p:sp>
      <p:pic>
        <p:nvPicPr>
          <p:cNvPr id="1028" name="Picture 4" descr="Electrical Transformer construction and working principle"/>
          <p:cNvPicPr>
            <a:picLocks noChangeAspect="1" noChangeArrowheads="1"/>
          </p:cNvPicPr>
          <p:nvPr/>
        </p:nvPicPr>
        <p:blipFill>
          <a:blip r:embed="rId2"/>
          <a:srcRect/>
          <a:stretch>
            <a:fillRect/>
          </a:stretch>
        </p:blipFill>
        <p:spPr bwMode="auto">
          <a:xfrm>
            <a:off x="1752600" y="1828800"/>
            <a:ext cx="5943600" cy="2605816"/>
          </a:xfrm>
          <a:prstGeom prst="rect">
            <a:avLst/>
          </a:prstGeom>
          <a:noFill/>
        </p:spPr>
      </p:pic>
      <p:sp>
        <p:nvSpPr>
          <p:cNvPr id="8" name="Rectangle 7"/>
          <p:cNvSpPr/>
          <p:nvPr/>
        </p:nvSpPr>
        <p:spPr>
          <a:xfrm>
            <a:off x="457200" y="990600"/>
            <a:ext cx="3263586" cy="400110"/>
          </a:xfrm>
          <a:prstGeom prst="rect">
            <a:avLst/>
          </a:prstGeom>
        </p:spPr>
        <p:txBody>
          <a:bodyPr wrap="none">
            <a:spAutoFit/>
          </a:bodyPr>
          <a:lstStyle/>
          <a:p>
            <a:r>
              <a:rPr lang="en-US" sz="2000" b="1" dirty="0" smtClean="0">
                <a:solidFill>
                  <a:srgbClr val="7030A0"/>
                </a:solidFill>
              </a:rPr>
              <a:t>Main parts of a transformer :</a:t>
            </a:r>
            <a:endParaRPr lang="en-US" sz="2000" dirty="0">
              <a:solidFill>
                <a:srgbClr val="7030A0"/>
              </a:solidFill>
            </a:endParaRPr>
          </a:p>
        </p:txBody>
      </p:sp>
      <p:sp>
        <p:nvSpPr>
          <p:cNvPr id="9" name="Rectangle 8"/>
          <p:cNvSpPr/>
          <p:nvPr/>
        </p:nvSpPr>
        <p:spPr>
          <a:xfrm>
            <a:off x="0" y="4724400"/>
            <a:ext cx="9144000" cy="954107"/>
          </a:xfrm>
          <a:prstGeom prst="rect">
            <a:avLst/>
          </a:prstGeom>
        </p:spPr>
        <p:txBody>
          <a:bodyPr wrap="square">
            <a:spAutoFit/>
          </a:bodyPr>
          <a:lstStyle/>
          <a:p>
            <a:pPr algn="ctr"/>
            <a:r>
              <a:rPr lang="en-US" sz="2800" b="1" dirty="0" smtClean="0"/>
              <a:t>A typical transformer is constructed with three basic parts</a:t>
            </a:r>
          </a:p>
          <a:p>
            <a:pPr algn="ctr"/>
            <a:r>
              <a:rPr lang="en-US" sz="2800" b="1" dirty="0" smtClean="0"/>
              <a:t> </a:t>
            </a:r>
            <a:r>
              <a:rPr lang="en-US" sz="2400" b="1" dirty="0" smtClean="0"/>
              <a:t>(</a:t>
            </a:r>
            <a:r>
              <a:rPr lang="en-US" sz="2400" b="1" dirty="0" err="1" smtClean="0"/>
              <a:t>i</a:t>
            </a:r>
            <a:r>
              <a:rPr lang="en-US" sz="2400" b="1" dirty="0" smtClean="0"/>
              <a:t>) </a:t>
            </a:r>
            <a:r>
              <a:rPr lang="en-US" sz="2400" b="1" dirty="0" smtClean="0">
                <a:solidFill>
                  <a:srgbClr val="FF0000"/>
                </a:solidFill>
              </a:rPr>
              <a:t>primary winding </a:t>
            </a:r>
            <a:r>
              <a:rPr lang="en-US" sz="2400" b="1" dirty="0" smtClean="0"/>
              <a:t>(ii) </a:t>
            </a:r>
            <a:r>
              <a:rPr lang="en-US" sz="2400" b="1" dirty="0" smtClean="0">
                <a:solidFill>
                  <a:srgbClr val="FF0000"/>
                </a:solidFill>
              </a:rPr>
              <a:t>secondary winding</a:t>
            </a:r>
            <a:r>
              <a:rPr lang="en-US" sz="2400" b="1" dirty="0" smtClean="0"/>
              <a:t> and a (iii) </a:t>
            </a:r>
            <a:r>
              <a:rPr lang="en-US" sz="2400" b="1" dirty="0" smtClean="0">
                <a:solidFill>
                  <a:srgbClr val="FF0000"/>
                </a:solidFill>
              </a:rPr>
              <a:t>magnetic core</a:t>
            </a:r>
            <a:endParaRPr lang="en-US" sz="28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39676"/>
            <a:ext cx="8001000" cy="2862322"/>
          </a:xfrm>
          <a:prstGeom prst="rect">
            <a:avLst/>
          </a:prstGeom>
        </p:spPr>
        <p:txBody>
          <a:bodyPr wrap="square">
            <a:spAutoFit/>
          </a:bodyPr>
          <a:lstStyle/>
          <a:p>
            <a:pPr algn="just"/>
            <a:r>
              <a:rPr lang="en-US" sz="2000" b="1" dirty="0" smtClean="0">
                <a:solidFill>
                  <a:srgbClr val="FF0000"/>
                </a:solidFill>
              </a:rPr>
              <a:t>Primary winding</a:t>
            </a:r>
            <a:r>
              <a:rPr lang="en-US" sz="2000" b="1" dirty="0" smtClean="0"/>
              <a:t>: This is a simple coil which is wound by copper wires. This winding generates the required magnetic flux whenever a active AC source is connected across it. It is a closed coil, so whenever an AC voltage is applied across it, current starts flowing. And this flow of current leads to develop an alternating magnetic field surrounding the coil. This winding is used to develop the main magnetic field into the transformer. As the flux generation and creation of magnetic field is initiated from here, so this winding is termed as the primary winding. The primary winding is the input section of a transformer</a:t>
            </a:r>
            <a:endParaRPr lang="en-US" sz="2000" b="1" dirty="0"/>
          </a:p>
        </p:txBody>
      </p:sp>
      <p:sp>
        <p:nvSpPr>
          <p:cNvPr id="3" name="Rectangle 2"/>
          <p:cNvSpPr/>
          <p:nvPr/>
        </p:nvSpPr>
        <p:spPr>
          <a:xfrm>
            <a:off x="1905000" y="152400"/>
            <a:ext cx="5747856" cy="523220"/>
          </a:xfrm>
          <a:prstGeom prst="rect">
            <a:avLst/>
          </a:prstGeom>
        </p:spPr>
        <p:txBody>
          <a:bodyPr wrap="none">
            <a:spAutoFit/>
          </a:bodyPr>
          <a:lstStyle/>
          <a:p>
            <a:pPr fontAlgn="base"/>
            <a:r>
              <a:rPr lang="en-US" sz="2800" b="1" dirty="0" smtClean="0">
                <a:solidFill>
                  <a:srgbClr val="0000FF"/>
                </a:solidFill>
              </a:rPr>
              <a:t>Constructional Parts of a </a:t>
            </a:r>
            <a:r>
              <a:rPr lang="en-US" sz="2800" b="1" dirty="0" smtClean="0">
                <a:solidFill>
                  <a:srgbClr val="FF0000"/>
                </a:solidFill>
              </a:rPr>
              <a:t>Transformer</a:t>
            </a:r>
            <a:endParaRPr lang="en-US" sz="2800" b="1" dirty="0">
              <a:solidFill>
                <a:srgbClr val="FF0000"/>
              </a:solidFill>
            </a:endParaRPr>
          </a:p>
        </p:txBody>
      </p:sp>
      <p:sp>
        <p:nvSpPr>
          <p:cNvPr id="4" name="Rectangle 3"/>
          <p:cNvSpPr/>
          <p:nvPr/>
        </p:nvSpPr>
        <p:spPr>
          <a:xfrm>
            <a:off x="381000" y="3718679"/>
            <a:ext cx="8153400" cy="2862322"/>
          </a:xfrm>
          <a:prstGeom prst="rect">
            <a:avLst/>
          </a:prstGeom>
        </p:spPr>
        <p:txBody>
          <a:bodyPr wrap="square">
            <a:spAutoFit/>
          </a:bodyPr>
          <a:lstStyle/>
          <a:p>
            <a:pPr algn="just"/>
            <a:r>
              <a:rPr lang="en-US" sz="2000" b="1" dirty="0" smtClean="0">
                <a:solidFill>
                  <a:srgbClr val="FF0000"/>
                </a:solidFill>
              </a:rPr>
              <a:t>Core</a:t>
            </a:r>
            <a:r>
              <a:rPr lang="en-US" sz="2000" b="1" dirty="0" smtClean="0"/>
              <a:t>: Core gives the strong mechanical support for the windings as well as serves the necessary path for the magnetic fluxes. Core is generally made up with soft iron or laminated silicon steel. When the magnetic fluxes are generated in the primary winding, it confines them and after that those fluxes are passing through the core. Both primary and secondary windings are connected with a common core. As this magnetic core offers a low reluctance path for the generated magnetic fluxes, so most of the fluxes will go through the core. So they are guided to the secondary winding through the magnetic core.</a:t>
            </a:r>
            <a:endParaRPr lang="en-US"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114800"/>
            <a:ext cx="8077200" cy="1938992"/>
          </a:xfrm>
          <a:prstGeom prst="rect">
            <a:avLst/>
          </a:prstGeom>
        </p:spPr>
        <p:txBody>
          <a:bodyPr wrap="square">
            <a:spAutoFit/>
          </a:bodyPr>
          <a:lstStyle/>
          <a:p>
            <a:pPr algn="just"/>
            <a:r>
              <a:rPr lang="en-US" sz="2000" b="1" dirty="0" smtClean="0">
                <a:solidFill>
                  <a:srgbClr val="FF0000"/>
                </a:solidFill>
              </a:rPr>
              <a:t>Secondary winding</a:t>
            </a:r>
            <a:r>
              <a:rPr lang="en-US" sz="2000" b="1" dirty="0" smtClean="0"/>
              <a:t>: This is also a copper winding similar to the primary, but the number of turns are different. The generated magnetic fluxes will link this secondary winding by mutual induction method after passing through the magnetic core. Output of a transformer is always taken from the secondary winding terminal that is the load is always connected with this terminal</a:t>
            </a:r>
            <a:endParaRPr lang="en-US" sz="2000" b="1" dirty="0"/>
          </a:p>
        </p:txBody>
      </p:sp>
      <p:sp>
        <p:nvSpPr>
          <p:cNvPr id="5" name="Rectangle 4"/>
          <p:cNvSpPr/>
          <p:nvPr/>
        </p:nvSpPr>
        <p:spPr>
          <a:xfrm>
            <a:off x="1905000" y="152400"/>
            <a:ext cx="5747856" cy="523220"/>
          </a:xfrm>
          <a:prstGeom prst="rect">
            <a:avLst/>
          </a:prstGeom>
        </p:spPr>
        <p:txBody>
          <a:bodyPr wrap="none">
            <a:spAutoFit/>
          </a:bodyPr>
          <a:lstStyle/>
          <a:p>
            <a:pPr fontAlgn="base"/>
            <a:r>
              <a:rPr lang="en-US" sz="2800" b="1" dirty="0" smtClean="0">
                <a:solidFill>
                  <a:srgbClr val="0000FF"/>
                </a:solidFill>
              </a:rPr>
              <a:t>Constructional Parts of a </a:t>
            </a:r>
            <a:r>
              <a:rPr lang="en-US" sz="2800" b="1" dirty="0" smtClean="0">
                <a:solidFill>
                  <a:srgbClr val="FF0000"/>
                </a:solidFill>
              </a:rPr>
              <a:t>Transformer</a:t>
            </a:r>
            <a:endParaRPr lang="en-US" sz="2800" b="1" dirty="0">
              <a:solidFill>
                <a:srgbClr val="FF0000"/>
              </a:solidFill>
            </a:endParaRPr>
          </a:p>
        </p:txBody>
      </p:sp>
      <p:pic>
        <p:nvPicPr>
          <p:cNvPr id="6" name="Picture 4" descr="Electrical Transformer construction and working principle"/>
          <p:cNvPicPr>
            <a:picLocks noChangeAspect="1" noChangeArrowheads="1"/>
          </p:cNvPicPr>
          <p:nvPr/>
        </p:nvPicPr>
        <p:blipFill>
          <a:blip r:embed="rId2"/>
          <a:srcRect/>
          <a:stretch>
            <a:fillRect/>
          </a:stretch>
        </p:blipFill>
        <p:spPr bwMode="auto">
          <a:xfrm>
            <a:off x="1600200" y="1204184"/>
            <a:ext cx="5943600" cy="260581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228600"/>
            <a:ext cx="5111656" cy="523220"/>
          </a:xfrm>
          <a:prstGeom prst="rect">
            <a:avLst/>
          </a:prstGeom>
        </p:spPr>
        <p:txBody>
          <a:bodyPr wrap="none">
            <a:spAutoFit/>
          </a:bodyPr>
          <a:lstStyle/>
          <a:p>
            <a:pPr fontAlgn="base"/>
            <a:r>
              <a:rPr lang="en-US" sz="2800" b="1" dirty="0" smtClean="0">
                <a:solidFill>
                  <a:srgbClr val="0000FF"/>
                </a:solidFill>
              </a:rPr>
              <a:t>Working Principle of </a:t>
            </a:r>
            <a:r>
              <a:rPr lang="en-US" sz="2800" b="1" dirty="0" smtClean="0">
                <a:solidFill>
                  <a:srgbClr val="FF0000"/>
                </a:solidFill>
              </a:rPr>
              <a:t>Transformer</a:t>
            </a:r>
            <a:endParaRPr lang="en-US" sz="2800" b="1" dirty="0">
              <a:solidFill>
                <a:srgbClr val="FF0000"/>
              </a:solidFill>
            </a:endParaRPr>
          </a:p>
        </p:txBody>
      </p:sp>
      <p:sp>
        <p:nvSpPr>
          <p:cNvPr id="5" name="Rectangle 4"/>
          <p:cNvSpPr/>
          <p:nvPr/>
        </p:nvSpPr>
        <p:spPr>
          <a:xfrm>
            <a:off x="609600" y="1129605"/>
            <a:ext cx="7696200" cy="1384995"/>
          </a:xfrm>
          <a:prstGeom prst="rect">
            <a:avLst/>
          </a:prstGeom>
        </p:spPr>
        <p:txBody>
          <a:bodyPr wrap="square">
            <a:spAutoFit/>
          </a:bodyPr>
          <a:lstStyle/>
          <a:p>
            <a:pPr algn="just"/>
            <a:r>
              <a:rPr lang="en-US" sz="2800" b="1" i="1" dirty="0" smtClean="0">
                <a:solidFill>
                  <a:srgbClr val="00B050"/>
                </a:solidFill>
              </a:rPr>
              <a:t>Whenever a closed conductor is placed into a varying magnetic field, a potential difference is developed across the terminals of the conductor</a:t>
            </a:r>
            <a:endParaRPr lang="en-US" sz="2800" b="1" i="1" dirty="0">
              <a:solidFill>
                <a:srgbClr val="00B050"/>
              </a:solidFill>
            </a:endParaRPr>
          </a:p>
        </p:txBody>
      </p:sp>
      <p:sp>
        <p:nvSpPr>
          <p:cNvPr id="7" name="Rectangle 6"/>
          <p:cNvSpPr/>
          <p:nvPr/>
        </p:nvSpPr>
        <p:spPr>
          <a:xfrm>
            <a:off x="685800" y="2971800"/>
            <a:ext cx="8153400" cy="1938992"/>
          </a:xfrm>
          <a:prstGeom prst="rect">
            <a:avLst/>
          </a:prstGeom>
        </p:spPr>
        <p:txBody>
          <a:bodyPr wrap="square">
            <a:spAutoFit/>
          </a:bodyPr>
          <a:lstStyle/>
          <a:p>
            <a:r>
              <a:rPr lang="en-US" sz="2400" b="1" u="sng" dirty="0" err="1" smtClean="0">
                <a:solidFill>
                  <a:srgbClr val="FF0000"/>
                </a:solidFill>
              </a:rPr>
              <a:t>Faradey’s</a:t>
            </a:r>
            <a:r>
              <a:rPr lang="en-US" sz="2400" b="1" u="sng" dirty="0" smtClean="0">
                <a:solidFill>
                  <a:srgbClr val="FF0000"/>
                </a:solidFill>
              </a:rPr>
              <a:t> law:</a:t>
            </a:r>
          </a:p>
          <a:p>
            <a:pPr algn="just"/>
            <a:r>
              <a:rPr lang="en-US" sz="2400" b="1" dirty="0" smtClean="0"/>
              <a:t>This law states that, if a closed conductor is subjected to a varying magnetic field, then the induced </a:t>
            </a:r>
            <a:r>
              <a:rPr lang="en-US" sz="2400" b="1" dirty="0" err="1" smtClean="0"/>
              <a:t>emf</a:t>
            </a:r>
            <a:r>
              <a:rPr lang="en-US" sz="2400" b="1" dirty="0" smtClean="0"/>
              <a:t> in the conductor is equal to the rate of change of flux linkages of that magnetic field. </a:t>
            </a:r>
            <a:endParaRPr lang="en-US" sz="2400" b="1" dirty="0"/>
          </a:p>
        </p:txBody>
      </p:sp>
      <p:sp>
        <p:nvSpPr>
          <p:cNvPr id="8" name="Rectangle 7"/>
          <p:cNvSpPr/>
          <p:nvPr/>
        </p:nvSpPr>
        <p:spPr>
          <a:xfrm>
            <a:off x="381000" y="5257800"/>
            <a:ext cx="8610600" cy="707886"/>
          </a:xfrm>
          <a:prstGeom prst="rect">
            <a:avLst/>
          </a:prstGeom>
        </p:spPr>
        <p:txBody>
          <a:bodyPr wrap="square">
            <a:spAutoFit/>
          </a:bodyPr>
          <a:lstStyle/>
          <a:p>
            <a:r>
              <a:rPr lang="en-US" sz="4000" b="1" dirty="0" smtClean="0">
                <a:solidFill>
                  <a:srgbClr val="C00000"/>
                </a:solidFill>
              </a:rPr>
              <a:t>The induced voltage e = – </a:t>
            </a:r>
            <a:r>
              <a:rPr lang="en-US" sz="4000" b="1" dirty="0" err="1" smtClean="0">
                <a:solidFill>
                  <a:srgbClr val="C00000"/>
                </a:solidFill>
              </a:rPr>
              <a:t>Ndφ</a:t>
            </a:r>
            <a:r>
              <a:rPr lang="en-US" sz="4000" b="1" dirty="0" smtClean="0">
                <a:solidFill>
                  <a:srgbClr val="C00000"/>
                </a:solidFill>
              </a:rPr>
              <a:t> / </a:t>
            </a:r>
            <a:r>
              <a:rPr lang="en-US" sz="4000" b="1" dirty="0" err="1" smtClean="0">
                <a:solidFill>
                  <a:srgbClr val="C00000"/>
                </a:solidFill>
              </a:rPr>
              <a:t>dt</a:t>
            </a:r>
            <a:r>
              <a:rPr lang="en-US" sz="4000" b="1" dirty="0" smtClean="0">
                <a:solidFill>
                  <a:srgbClr val="C00000"/>
                </a:solidFill>
              </a:rPr>
              <a:t> volt</a:t>
            </a:r>
            <a:endParaRPr lang="en-US" sz="40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ransformer working principle animation"/>
          <p:cNvPicPr>
            <a:picLocks noChangeAspect="1" noChangeArrowheads="1" noCrop="1"/>
          </p:cNvPicPr>
          <p:nvPr/>
        </p:nvPicPr>
        <p:blipFill>
          <a:blip r:embed="rId2"/>
          <a:srcRect/>
          <a:stretch>
            <a:fillRect/>
          </a:stretch>
        </p:blipFill>
        <p:spPr bwMode="auto">
          <a:xfrm>
            <a:off x="188366" y="1219200"/>
            <a:ext cx="8955634" cy="5181600"/>
          </a:xfrm>
          <a:prstGeom prst="rect">
            <a:avLst/>
          </a:prstGeom>
          <a:noFill/>
        </p:spPr>
      </p:pic>
      <p:sp>
        <p:nvSpPr>
          <p:cNvPr id="7" name="Rectangle 6"/>
          <p:cNvSpPr/>
          <p:nvPr/>
        </p:nvSpPr>
        <p:spPr>
          <a:xfrm>
            <a:off x="2209800" y="228600"/>
            <a:ext cx="5111656" cy="523220"/>
          </a:xfrm>
          <a:prstGeom prst="rect">
            <a:avLst/>
          </a:prstGeom>
        </p:spPr>
        <p:txBody>
          <a:bodyPr wrap="none">
            <a:spAutoFit/>
          </a:bodyPr>
          <a:lstStyle/>
          <a:p>
            <a:pPr fontAlgn="base"/>
            <a:r>
              <a:rPr lang="en-US" sz="2800" b="1" dirty="0" smtClean="0">
                <a:solidFill>
                  <a:srgbClr val="0000FF"/>
                </a:solidFill>
              </a:rPr>
              <a:t>Working Principle of </a:t>
            </a:r>
            <a:r>
              <a:rPr lang="en-US" sz="2800" b="1" dirty="0" smtClean="0">
                <a:solidFill>
                  <a:srgbClr val="FF0000"/>
                </a:solidFill>
              </a:rPr>
              <a:t>Transformer</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990600"/>
            <a:ext cx="5486400" cy="523220"/>
          </a:xfrm>
          <a:prstGeom prst="rect">
            <a:avLst/>
          </a:prstGeom>
        </p:spPr>
        <p:txBody>
          <a:bodyPr wrap="square">
            <a:spAutoFit/>
          </a:bodyPr>
          <a:lstStyle/>
          <a:p>
            <a:pPr fontAlgn="base"/>
            <a:r>
              <a:rPr lang="en-US" sz="2800" b="1" dirty="0" smtClean="0">
                <a:solidFill>
                  <a:srgbClr val="0000FF"/>
                </a:solidFill>
              </a:rPr>
              <a:t>According to the core construction:</a:t>
            </a:r>
            <a:endParaRPr lang="en-US" sz="2800" dirty="0">
              <a:solidFill>
                <a:srgbClr val="0000FF"/>
              </a:solidFill>
            </a:endParaRPr>
          </a:p>
        </p:txBody>
      </p:sp>
      <p:sp>
        <p:nvSpPr>
          <p:cNvPr id="5" name="Rectangle 4"/>
          <p:cNvSpPr/>
          <p:nvPr/>
        </p:nvSpPr>
        <p:spPr>
          <a:xfrm>
            <a:off x="2438400" y="228600"/>
            <a:ext cx="3327129" cy="523220"/>
          </a:xfrm>
          <a:prstGeom prst="rect">
            <a:avLst/>
          </a:prstGeom>
        </p:spPr>
        <p:txBody>
          <a:bodyPr wrap="none">
            <a:spAutoFit/>
          </a:bodyPr>
          <a:lstStyle/>
          <a:p>
            <a:pPr fontAlgn="base"/>
            <a:r>
              <a:rPr lang="en-US" sz="2800" b="1" dirty="0" smtClean="0">
                <a:solidFill>
                  <a:srgbClr val="0000FF"/>
                </a:solidFill>
              </a:rPr>
              <a:t>Types of </a:t>
            </a:r>
            <a:r>
              <a:rPr lang="en-US" sz="2800" b="1" dirty="0" smtClean="0">
                <a:solidFill>
                  <a:srgbClr val="FF0000"/>
                </a:solidFill>
              </a:rPr>
              <a:t>Transformer</a:t>
            </a:r>
          </a:p>
        </p:txBody>
      </p:sp>
      <p:sp>
        <p:nvSpPr>
          <p:cNvPr id="29697" name="Rectangle 1"/>
          <p:cNvSpPr>
            <a:spLocks noChangeArrowheads="1"/>
          </p:cNvSpPr>
          <p:nvPr/>
        </p:nvSpPr>
        <p:spPr bwMode="auto">
          <a:xfrm>
            <a:off x="1600200" y="1524000"/>
            <a:ext cx="2819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373737"/>
                </a:solidFill>
                <a:effectLst/>
                <a:cs typeface="Arial" pitchFamily="34" charset="0"/>
              </a:rPr>
              <a:t>(</a:t>
            </a:r>
            <a:r>
              <a:rPr kumimoji="0" lang="en-US" sz="3200" b="1" i="0" u="none" strike="noStrike" cap="none" normalizeH="0" baseline="0" dirty="0" smtClean="0">
                <a:ln>
                  <a:noFill/>
                </a:ln>
                <a:effectLst/>
                <a:cs typeface="Arial" pitchFamily="34" charset="0"/>
              </a:rPr>
              <a:t>a) Core type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effectLst/>
                <a:cs typeface="Arial" pitchFamily="34" charset="0"/>
              </a:rPr>
              <a:t>(b) Shell type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effectLst/>
                <a:cs typeface="Arial" pitchFamily="34" charset="0"/>
              </a:rPr>
              <a:t>(c) Berry type</a:t>
            </a:r>
            <a:endParaRPr kumimoji="0" lang="en-US" sz="3200" b="0" i="0" u="none" strike="noStrike" cap="none" normalizeH="0" baseline="0" dirty="0" smtClean="0">
              <a:ln>
                <a:noFill/>
              </a:ln>
              <a:effectLst/>
              <a:cs typeface="Arial" pitchFamily="34" charset="0"/>
            </a:endParaRPr>
          </a:p>
        </p:txBody>
      </p:sp>
      <p:sp>
        <p:nvSpPr>
          <p:cNvPr id="7" name="Rectangle 6"/>
          <p:cNvSpPr/>
          <p:nvPr/>
        </p:nvSpPr>
        <p:spPr>
          <a:xfrm>
            <a:off x="838200" y="3200400"/>
            <a:ext cx="4776179" cy="523220"/>
          </a:xfrm>
          <a:prstGeom prst="rect">
            <a:avLst/>
          </a:prstGeom>
        </p:spPr>
        <p:txBody>
          <a:bodyPr wrap="none">
            <a:spAutoFit/>
          </a:bodyPr>
          <a:lstStyle/>
          <a:p>
            <a:r>
              <a:rPr lang="en-US" sz="2800" b="1" dirty="0" smtClean="0">
                <a:solidFill>
                  <a:srgbClr val="0000FF"/>
                </a:solidFill>
              </a:rPr>
              <a:t>According to the voltage ratio :</a:t>
            </a:r>
            <a:endParaRPr lang="en-US" sz="2800" dirty="0">
              <a:solidFill>
                <a:srgbClr val="0000FF"/>
              </a:solidFill>
            </a:endParaRPr>
          </a:p>
        </p:txBody>
      </p:sp>
      <p:sp>
        <p:nvSpPr>
          <p:cNvPr id="8" name="Rectangle 7"/>
          <p:cNvSpPr/>
          <p:nvPr/>
        </p:nvSpPr>
        <p:spPr>
          <a:xfrm>
            <a:off x="1600200" y="3733800"/>
            <a:ext cx="4953000" cy="1077218"/>
          </a:xfrm>
          <a:prstGeom prst="rect">
            <a:avLst/>
          </a:prstGeom>
        </p:spPr>
        <p:txBody>
          <a:bodyPr wrap="square">
            <a:spAutoFit/>
          </a:bodyPr>
          <a:lstStyle/>
          <a:p>
            <a:pPr fontAlgn="base"/>
            <a:r>
              <a:rPr lang="en-US" sz="3200" b="1" dirty="0" smtClean="0"/>
              <a:t>(a) Step Up transformer</a:t>
            </a:r>
            <a:endParaRPr lang="en-US" sz="3200" dirty="0" smtClean="0"/>
          </a:p>
          <a:p>
            <a:pPr fontAlgn="base"/>
            <a:r>
              <a:rPr lang="en-US" sz="3200" b="1" dirty="0" smtClean="0"/>
              <a:t>(b) Step down transformer</a:t>
            </a:r>
            <a:r>
              <a:rPr lang="en-US" sz="3200" dirty="0" smtClean="0"/>
              <a:t> </a:t>
            </a:r>
            <a:endParaRPr lang="en-US" sz="3200" dirty="0"/>
          </a:p>
        </p:txBody>
      </p:sp>
      <p:sp>
        <p:nvSpPr>
          <p:cNvPr id="9" name="Rectangle 8"/>
          <p:cNvSpPr/>
          <p:nvPr/>
        </p:nvSpPr>
        <p:spPr>
          <a:xfrm>
            <a:off x="990600" y="4953000"/>
            <a:ext cx="4203587" cy="584775"/>
          </a:xfrm>
          <a:prstGeom prst="rect">
            <a:avLst/>
          </a:prstGeom>
        </p:spPr>
        <p:txBody>
          <a:bodyPr wrap="none">
            <a:spAutoFit/>
          </a:bodyPr>
          <a:lstStyle/>
          <a:p>
            <a:pPr fontAlgn="base"/>
            <a:r>
              <a:rPr lang="en-US" sz="3200" b="1" dirty="0" smtClean="0">
                <a:solidFill>
                  <a:srgbClr val="0000FF"/>
                </a:solidFill>
              </a:rPr>
              <a:t>According to the phase:</a:t>
            </a:r>
            <a:endParaRPr lang="en-US" sz="3200" dirty="0">
              <a:solidFill>
                <a:srgbClr val="0000FF"/>
              </a:solidFill>
            </a:endParaRPr>
          </a:p>
        </p:txBody>
      </p:sp>
      <p:sp>
        <p:nvSpPr>
          <p:cNvPr id="10" name="Rectangle 9"/>
          <p:cNvSpPr/>
          <p:nvPr/>
        </p:nvSpPr>
        <p:spPr>
          <a:xfrm>
            <a:off x="1600200" y="5562600"/>
            <a:ext cx="5715000" cy="1077218"/>
          </a:xfrm>
          <a:prstGeom prst="rect">
            <a:avLst/>
          </a:prstGeom>
        </p:spPr>
        <p:txBody>
          <a:bodyPr wrap="square">
            <a:spAutoFit/>
          </a:bodyPr>
          <a:lstStyle/>
          <a:p>
            <a:pPr fontAlgn="base"/>
            <a:r>
              <a:rPr lang="en-US" sz="3200" b="1" dirty="0" smtClean="0"/>
              <a:t>(a) Single Phase Transformer</a:t>
            </a:r>
            <a:r>
              <a:rPr lang="en-US" sz="3200" dirty="0" smtClean="0"/>
              <a:t> </a:t>
            </a:r>
          </a:p>
          <a:p>
            <a:pPr fontAlgn="base"/>
            <a:r>
              <a:rPr lang="en-US" sz="3200" b="1" dirty="0" smtClean="0"/>
              <a:t>(b) Three Phase Transformer</a:t>
            </a:r>
            <a:r>
              <a:rPr lang="en-US" sz="3200" dirty="0" smtClean="0"/>
              <a:t> </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a:spLocks noChangeArrowheads="1"/>
          </p:cNvSpPr>
          <p:nvPr/>
        </p:nvSpPr>
        <p:spPr bwMode="auto">
          <a:xfrm>
            <a:off x="2133600" y="2228671"/>
            <a:ext cx="4862741" cy="1200329"/>
          </a:xfrm>
          <a:prstGeom prst="rect">
            <a:avLst/>
          </a:prstGeom>
          <a:noFill/>
          <a:ln w="9525">
            <a:noFill/>
            <a:miter lim="800000"/>
            <a:headEnd/>
            <a:tailEnd/>
          </a:ln>
        </p:spPr>
        <p:txBody>
          <a:bodyPr wrap="none">
            <a:spAutoFit/>
          </a:bodyPr>
          <a:lstStyle/>
          <a:p>
            <a:pPr lvl="0"/>
            <a:r>
              <a:rPr lang="en-US" sz="7200" b="1" dirty="0" smtClean="0">
                <a:solidFill>
                  <a:srgbClr val="FF0000"/>
                </a:solidFill>
              </a:rPr>
              <a:t>Transformer</a:t>
            </a:r>
            <a:endParaRPr lang="en-US" sz="72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762000"/>
            <a:ext cx="5562600" cy="2492990"/>
          </a:xfrm>
          <a:prstGeom prst="rect">
            <a:avLst/>
          </a:prstGeom>
        </p:spPr>
        <p:txBody>
          <a:bodyPr wrap="square">
            <a:spAutoFit/>
          </a:bodyPr>
          <a:lstStyle/>
          <a:p>
            <a:pPr fontAlgn="base"/>
            <a:r>
              <a:rPr lang="en-US" sz="2800" b="1" dirty="0" smtClean="0">
                <a:solidFill>
                  <a:srgbClr val="0000FF"/>
                </a:solidFill>
              </a:rPr>
              <a:t>According to the method of cooling</a:t>
            </a:r>
            <a:r>
              <a:rPr lang="en-US" b="1" dirty="0" smtClean="0"/>
              <a:t>:</a:t>
            </a:r>
            <a:endParaRPr lang="en-US" dirty="0" smtClean="0"/>
          </a:p>
          <a:p>
            <a:pPr fontAlgn="base"/>
            <a:r>
              <a:rPr lang="en-US" sz="3200" b="1" dirty="0" smtClean="0"/>
              <a:t>(a) Self Cooled</a:t>
            </a:r>
          </a:p>
          <a:p>
            <a:pPr fontAlgn="base"/>
            <a:r>
              <a:rPr lang="en-US" sz="3200" b="1" dirty="0" smtClean="0"/>
              <a:t>(b) Air forced cooled</a:t>
            </a:r>
          </a:p>
          <a:p>
            <a:pPr fontAlgn="base"/>
            <a:r>
              <a:rPr lang="en-US" sz="3200" b="1" dirty="0" smtClean="0"/>
              <a:t>(c) Oil cooled</a:t>
            </a:r>
          </a:p>
          <a:p>
            <a:pPr fontAlgn="base"/>
            <a:r>
              <a:rPr lang="en-US" sz="3200" b="1" dirty="0" smtClean="0"/>
              <a:t>(d) forced oil cooled</a:t>
            </a:r>
            <a:endParaRPr lang="en-US" sz="3200" b="1" dirty="0"/>
          </a:p>
        </p:txBody>
      </p:sp>
      <p:sp>
        <p:nvSpPr>
          <p:cNvPr id="5" name="Rectangle 4"/>
          <p:cNvSpPr/>
          <p:nvPr/>
        </p:nvSpPr>
        <p:spPr>
          <a:xfrm>
            <a:off x="990600" y="3352800"/>
            <a:ext cx="6400800" cy="1815882"/>
          </a:xfrm>
          <a:prstGeom prst="rect">
            <a:avLst/>
          </a:prstGeom>
        </p:spPr>
        <p:txBody>
          <a:bodyPr wrap="square">
            <a:spAutoFit/>
          </a:bodyPr>
          <a:lstStyle/>
          <a:p>
            <a:pPr fontAlgn="base"/>
            <a:r>
              <a:rPr lang="en-US" sz="2800" b="1" dirty="0" smtClean="0">
                <a:solidFill>
                  <a:srgbClr val="0000FF"/>
                </a:solidFill>
              </a:rPr>
              <a:t>According to the frequency groups:</a:t>
            </a:r>
            <a:endParaRPr lang="en-US" sz="2800" dirty="0" smtClean="0">
              <a:solidFill>
                <a:srgbClr val="0000FF"/>
              </a:solidFill>
            </a:endParaRPr>
          </a:p>
          <a:p>
            <a:pPr fontAlgn="base"/>
            <a:r>
              <a:rPr lang="en-US" sz="2800" b="1" dirty="0" smtClean="0"/>
              <a:t>(a) Power frequency transformers.</a:t>
            </a:r>
          </a:p>
          <a:p>
            <a:pPr fontAlgn="base"/>
            <a:r>
              <a:rPr lang="en-US" sz="2800" b="1" dirty="0" smtClean="0"/>
              <a:t>(b) Audio frequency transformers.</a:t>
            </a:r>
          </a:p>
          <a:p>
            <a:pPr fontAlgn="base"/>
            <a:r>
              <a:rPr lang="en-US" sz="2800" b="1" dirty="0" smtClean="0"/>
              <a:t>(c) Radio frequency transformers</a:t>
            </a:r>
            <a:r>
              <a:rPr lang="en-US" b="1" dirty="0" smtClean="0"/>
              <a:t>.</a:t>
            </a:r>
            <a:endParaRPr lang="en-US" b="1" dirty="0"/>
          </a:p>
        </p:txBody>
      </p:sp>
      <p:sp>
        <p:nvSpPr>
          <p:cNvPr id="7" name="Rectangle 6"/>
          <p:cNvSpPr/>
          <p:nvPr/>
        </p:nvSpPr>
        <p:spPr>
          <a:xfrm>
            <a:off x="2438400" y="228600"/>
            <a:ext cx="3327129" cy="523220"/>
          </a:xfrm>
          <a:prstGeom prst="rect">
            <a:avLst/>
          </a:prstGeom>
        </p:spPr>
        <p:txBody>
          <a:bodyPr wrap="none">
            <a:spAutoFit/>
          </a:bodyPr>
          <a:lstStyle/>
          <a:p>
            <a:pPr fontAlgn="base"/>
            <a:r>
              <a:rPr lang="en-US" sz="2800" b="1" dirty="0" smtClean="0">
                <a:solidFill>
                  <a:srgbClr val="0000FF"/>
                </a:solidFill>
              </a:rPr>
              <a:t>Types of </a:t>
            </a:r>
            <a:r>
              <a:rPr lang="en-US" sz="2800" b="1" dirty="0" smtClean="0">
                <a:solidFill>
                  <a:srgbClr val="FF0000"/>
                </a:solidFill>
              </a:rPr>
              <a:t>Transformer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95265"/>
            <a:ext cx="8305800" cy="5324535"/>
          </a:xfrm>
          <a:prstGeom prst="rect">
            <a:avLst/>
          </a:prstGeom>
        </p:spPr>
        <p:txBody>
          <a:bodyPr wrap="square">
            <a:spAutoFit/>
          </a:bodyPr>
          <a:lstStyle/>
          <a:p>
            <a:pPr algn="just" fontAlgn="base"/>
            <a:r>
              <a:rPr lang="en-US" sz="2000" b="1" dirty="0" smtClean="0"/>
              <a:t>There are many other types of transformers are present according to the specific applications.</a:t>
            </a:r>
          </a:p>
          <a:p>
            <a:pPr algn="just" fontAlgn="base"/>
            <a:r>
              <a:rPr lang="en-US" sz="2000" b="1" dirty="0" smtClean="0">
                <a:solidFill>
                  <a:srgbClr val="0000FF"/>
                </a:solidFill>
              </a:rPr>
              <a:t>Distribution Transformer</a:t>
            </a:r>
            <a:r>
              <a:rPr lang="en-US" sz="2000" b="1" dirty="0" smtClean="0"/>
              <a:t>: </a:t>
            </a:r>
            <a:r>
              <a:rPr lang="en-US" sz="2000" dirty="0" smtClean="0"/>
              <a:t>Distribution transformers are used in distribution network to step down the voltage level for feeding the local consumers.</a:t>
            </a:r>
          </a:p>
          <a:p>
            <a:pPr algn="just" fontAlgn="base"/>
            <a:r>
              <a:rPr lang="en-US" sz="2000" b="1" dirty="0" smtClean="0">
                <a:solidFill>
                  <a:srgbClr val="0000FF"/>
                </a:solidFill>
              </a:rPr>
              <a:t>Power Transformer</a:t>
            </a:r>
            <a:r>
              <a:rPr lang="en-US" sz="2000" b="1" dirty="0" smtClean="0"/>
              <a:t>: </a:t>
            </a:r>
            <a:r>
              <a:rPr lang="en-US" sz="2000" dirty="0" smtClean="0"/>
              <a:t>Power transformers are used at each end of transmission line in generating stations and substations for stepping up or down the voltage level.</a:t>
            </a:r>
          </a:p>
          <a:p>
            <a:pPr algn="just" fontAlgn="base"/>
            <a:r>
              <a:rPr lang="en-US" sz="2000" b="1" dirty="0" smtClean="0">
                <a:solidFill>
                  <a:srgbClr val="0000FF"/>
                </a:solidFill>
              </a:rPr>
              <a:t>Current transformer</a:t>
            </a:r>
            <a:r>
              <a:rPr lang="en-US" sz="2000" b="1" dirty="0" smtClean="0"/>
              <a:t>:</a:t>
            </a:r>
            <a:r>
              <a:rPr lang="en-US" sz="2000" dirty="0" smtClean="0"/>
              <a:t> This transformer is used for the measurement of electric current.</a:t>
            </a:r>
          </a:p>
          <a:p>
            <a:pPr algn="just" fontAlgn="base"/>
            <a:r>
              <a:rPr lang="en-US" sz="2000" b="1" dirty="0" smtClean="0">
                <a:solidFill>
                  <a:srgbClr val="0000FF"/>
                </a:solidFill>
              </a:rPr>
              <a:t>Potential transformer</a:t>
            </a:r>
            <a:r>
              <a:rPr lang="en-US" sz="2000" b="1" dirty="0" smtClean="0"/>
              <a:t>:</a:t>
            </a:r>
            <a:r>
              <a:rPr lang="en-US" sz="2000" dirty="0" smtClean="0"/>
              <a:t> These type of  transformers are used to step down the voltage to low value which can be fed to relay for protection purpose.</a:t>
            </a:r>
          </a:p>
          <a:p>
            <a:pPr algn="just" fontAlgn="base"/>
            <a:r>
              <a:rPr lang="en-US" sz="2000" b="1" dirty="0" smtClean="0">
                <a:solidFill>
                  <a:srgbClr val="0000FF"/>
                </a:solidFill>
              </a:rPr>
              <a:t>Instrument transformers: </a:t>
            </a:r>
            <a:r>
              <a:rPr lang="en-US" sz="2000" dirty="0" smtClean="0"/>
              <a:t>Current</a:t>
            </a:r>
            <a:r>
              <a:rPr lang="en-US" sz="2000" dirty="0" smtClean="0">
                <a:solidFill>
                  <a:srgbClr val="0000FF"/>
                </a:solidFill>
              </a:rPr>
              <a:t> </a:t>
            </a:r>
            <a:r>
              <a:rPr lang="en-US" sz="2000" dirty="0" smtClean="0"/>
              <a:t>transformers and potential transformer both are called the instrument transformer because their main </a:t>
            </a:r>
            <a:r>
              <a:rPr lang="en-US" sz="2000" dirty="0" err="1" smtClean="0"/>
              <a:t>fuction</a:t>
            </a:r>
            <a:r>
              <a:rPr lang="en-US" sz="2000" dirty="0" smtClean="0"/>
              <a:t> is to transform  high currents and voltages to a standardized low and easily measurable values.</a:t>
            </a:r>
          </a:p>
          <a:p>
            <a:pPr algn="just" fontAlgn="base"/>
            <a:r>
              <a:rPr lang="en-US" sz="2000" b="1" dirty="0" smtClean="0">
                <a:solidFill>
                  <a:srgbClr val="0000FF"/>
                </a:solidFill>
              </a:rPr>
              <a:t>Auto transformer </a:t>
            </a:r>
            <a:r>
              <a:rPr lang="en-US" sz="2000" b="1" dirty="0" smtClean="0"/>
              <a:t>:</a:t>
            </a:r>
            <a:r>
              <a:rPr lang="en-US" sz="2000" dirty="0" smtClean="0"/>
              <a:t> It is a single winding transformer and a common winding is used as both primary and secondary winding.</a:t>
            </a:r>
            <a:endParaRPr lang="en-US" sz="2000" dirty="0"/>
          </a:p>
        </p:txBody>
      </p:sp>
      <p:sp>
        <p:nvSpPr>
          <p:cNvPr id="6" name="Rectangle 5"/>
          <p:cNvSpPr/>
          <p:nvPr/>
        </p:nvSpPr>
        <p:spPr>
          <a:xfrm>
            <a:off x="2438400" y="228600"/>
            <a:ext cx="3327129" cy="523220"/>
          </a:xfrm>
          <a:prstGeom prst="rect">
            <a:avLst/>
          </a:prstGeom>
        </p:spPr>
        <p:txBody>
          <a:bodyPr wrap="none">
            <a:spAutoFit/>
          </a:bodyPr>
          <a:lstStyle/>
          <a:p>
            <a:pPr fontAlgn="base"/>
            <a:r>
              <a:rPr lang="en-US" sz="2800" b="1" dirty="0" smtClean="0">
                <a:solidFill>
                  <a:srgbClr val="0000FF"/>
                </a:solidFill>
              </a:rPr>
              <a:t>Types of </a:t>
            </a:r>
            <a:r>
              <a:rPr lang="en-US" sz="2800" b="1" dirty="0" smtClean="0">
                <a:solidFill>
                  <a:srgbClr val="FF0000"/>
                </a:solidFill>
              </a:rPr>
              <a:t>Transformer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2367" y="457200"/>
            <a:ext cx="9176367" cy="6172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445800"/>
            <a:ext cx="9111868" cy="5955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320561"/>
            <a:ext cx="9144001" cy="476579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72086" y="79755"/>
            <a:ext cx="8162314" cy="609244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04800" y="0"/>
            <a:ext cx="6477000" cy="762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28600" y="914400"/>
            <a:ext cx="8356242" cy="515907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 y="237538"/>
            <a:ext cx="9144000" cy="327242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6019800" cy="109772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715000" y="533400"/>
            <a:ext cx="2900362" cy="590881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228600" y="838200"/>
            <a:ext cx="8557165" cy="5181600"/>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1371600" y="6248400"/>
            <a:ext cx="5209032" cy="38528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1/1c/Polemount-singlephase-closeup.jpg"/>
          <p:cNvPicPr>
            <a:picLocks noChangeAspect="1" noChangeArrowheads="1"/>
          </p:cNvPicPr>
          <p:nvPr/>
        </p:nvPicPr>
        <p:blipFill>
          <a:blip r:embed="rId2"/>
          <a:srcRect/>
          <a:stretch>
            <a:fillRect/>
          </a:stretch>
        </p:blipFill>
        <p:spPr bwMode="auto">
          <a:xfrm>
            <a:off x="381000" y="530721"/>
            <a:ext cx="3965574" cy="5983215"/>
          </a:xfrm>
          <a:prstGeom prst="rect">
            <a:avLst/>
          </a:prstGeom>
          <a:noFill/>
        </p:spPr>
      </p:pic>
      <p:pic>
        <p:nvPicPr>
          <p:cNvPr id="8" name="Picture 4" descr="11KV, 33kv Single -phase Low Power Distribution Transformer"/>
          <p:cNvPicPr>
            <a:picLocks noChangeAspect="1" noChangeArrowheads="1"/>
          </p:cNvPicPr>
          <p:nvPr/>
        </p:nvPicPr>
        <p:blipFill>
          <a:blip r:embed="rId3"/>
          <a:srcRect/>
          <a:stretch>
            <a:fillRect/>
          </a:stretch>
        </p:blipFill>
        <p:spPr bwMode="auto">
          <a:xfrm>
            <a:off x="4572000" y="564204"/>
            <a:ext cx="4233717" cy="5945221"/>
          </a:xfrm>
          <a:prstGeom prst="rect">
            <a:avLst/>
          </a:prstGeom>
          <a:noFill/>
        </p:spPr>
      </p:pic>
      <p:sp>
        <p:nvSpPr>
          <p:cNvPr id="9" name="TextBox 12"/>
          <p:cNvSpPr txBox="1">
            <a:spLocks noChangeArrowheads="1"/>
          </p:cNvSpPr>
          <p:nvPr/>
        </p:nvSpPr>
        <p:spPr bwMode="auto">
          <a:xfrm>
            <a:off x="2362200" y="0"/>
            <a:ext cx="5283306" cy="584775"/>
          </a:xfrm>
          <a:prstGeom prst="rect">
            <a:avLst/>
          </a:prstGeom>
          <a:noFill/>
          <a:ln w="9525">
            <a:noFill/>
            <a:miter lim="800000"/>
            <a:headEnd/>
            <a:tailEnd/>
          </a:ln>
        </p:spPr>
        <p:txBody>
          <a:bodyPr wrap="none">
            <a:spAutoFit/>
          </a:bodyPr>
          <a:lstStyle/>
          <a:p>
            <a:pPr lvl="0"/>
            <a:r>
              <a:rPr lang="en-US" sz="3200" b="1" dirty="0" smtClean="0">
                <a:solidFill>
                  <a:srgbClr val="0000FF"/>
                </a:solidFill>
              </a:rPr>
              <a:t>Physical image of </a:t>
            </a:r>
            <a:r>
              <a:rPr lang="en-US" sz="3200" b="1" dirty="0" smtClean="0">
                <a:solidFill>
                  <a:srgbClr val="FF0000"/>
                </a:solidFill>
              </a:rPr>
              <a:t>Transformer</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457200"/>
            <a:ext cx="8763000" cy="450467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5562600"/>
            <a:ext cx="9144000" cy="1187744"/>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0" y="304800"/>
            <a:ext cx="8448368" cy="533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1142999"/>
            <a:ext cx="9144000" cy="275924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0" y="838200"/>
            <a:ext cx="9144000" cy="420554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0" y="381000"/>
            <a:ext cx="6330462" cy="914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066800" y="1905000"/>
            <a:ext cx="6967242" cy="31242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2209800"/>
            <a:ext cx="9144000" cy="423009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04800" y="0"/>
            <a:ext cx="8564878" cy="21336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533399"/>
            <a:ext cx="9144000" cy="34766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 y="4648200"/>
            <a:ext cx="9144001" cy="136223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04800" y="304800"/>
            <a:ext cx="4035669" cy="6858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295400" y="990600"/>
            <a:ext cx="6248400" cy="31242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1295400" y="4114800"/>
            <a:ext cx="6553200" cy="2569882"/>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28600" y="304800"/>
            <a:ext cx="8134350" cy="6096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828800" y="1295400"/>
            <a:ext cx="5964865" cy="25908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609600" y="4114800"/>
            <a:ext cx="4202546" cy="9906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4495800" y="4038600"/>
            <a:ext cx="3812309" cy="990600"/>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a:srcRect/>
          <a:stretch>
            <a:fillRect/>
          </a:stretch>
        </p:blipFill>
        <p:spPr bwMode="auto">
          <a:xfrm>
            <a:off x="1752600" y="5181600"/>
            <a:ext cx="5070021" cy="685800"/>
          </a:xfrm>
          <a:prstGeom prst="rect">
            <a:avLst/>
          </a:prstGeom>
          <a:noFill/>
          <a:ln w="9525">
            <a:noFill/>
            <a:miter lim="800000"/>
            <a:headEnd/>
            <a:tailEnd/>
          </a:ln>
          <a:effectLst/>
        </p:spPr>
      </p:pic>
      <p:pic>
        <p:nvPicPr>
          <p:cNvPr id="5127" name="Picture 7"/>
          <p:cNvPicPr>
            <a:picLocks noChangeAspect="1" noChangeArrowheads="1"/>
          </p:cNvPicPr>
          <p:nvPr/>
        </p:nvPicPr>
        <p:blipFill>
          <a:blip r:embed="rId7"/>
          <a:srcRect/>
          <a:stretch>
            <a:fillRect/>
          </a:stretch>
        </p:blipFill>
        <p:spPr bwMode="auto">
          <a:xfrm>
            <a:off x="1752600" y="5943600"/>
            <a:ext cx="5380892" cy="6858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547587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04800" y="5486400"/>
            <a:ext cx="8580120" cy="12192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505200" y="304800"/>
            <a:ext cx="2209800" cy="40324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93695" y="1143000"/>
            <a:ext cx="8974105" cy="3124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50043" y="4648200"/>
            <a:ext cx="8641557" cy="1447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ssociatedtransformers.com/images/transformerbig.jpg"/>
          <p:cNvPicPr>
            <a:picLocks noChangeAspect="1" noChangeArrowheads="1"/>
          </p:cNvPicPr>
          <p:nvPr/>
        </p:nvPicPr>
        <p:blipFill>
          <a:blip r:embed="rId2"/>
          <a:srcRect/>
          <a:stretch>
            <a:fillRect/>
          </a:stretch>
        </p:blipFill>
        <p:spPr bwMode="auto">
          <a:xfrm>
            <a:off x="838200" y="990600"/>
            <a:ext cx="7280366" cy="4838218"/>
          </a:xfrm>
          <a:prstGeom prst="rect">
            <a:avLst/>
          </a:prstGeom>
          <a:noFill/>
        </p:spPr>
      </p:pic>
      <p:sp>
        <p:nvSpPr>
          <p:cNvPr id="7" name="TextBox 12"/>
          <p:cNvSpPr txBox="1">
            <a:spLocks noChangeArrowheads="1"/>
          </p:cNvSpPr>
          <p:nvPr/>
        </p:nvSpPr>
        <p:spPr bwMode="auto">
          <a:xfrm>
            <a:off x="2362200" y="0"/>
            <a:ext cx="5283306" cy="584775"/>
          </a:xfrm>
          <a:prstGeom prst="rect">
            <a:avLst/>
          </a:prstGeom>
          <a:noFill/>
          <a:ln w="9525">
            <a:noFill/>
            <a:miter lim="800000"/>
            <a:headEnd/>
            <a:tailEnd/>
          </a:ln>
        </p:spPr>
        <p:txBody>
          <a:bodyPr wrap="none">
            <a:spAutoFit/>
          </a:bodyPr>
          <a:lstStyle/>
          <a:p>
            <a:pPr lvl="0"/>
            <a:r>
              <a:rPr lang="en-US" sz="3200" b="1" dirty="0" smtClean="0">
                <a:solidFill>
                  <a:srgbClr val="0000FF"/>
                </a:solidFill>
              </a:rPr>
              <a:t>Physical image of </a:t>
            </a:r>
            <a:r>
              <a:rPr lang="en-US" sz="3200" b="1" dirty="0" smtClean="0">
                <a:solidFill>
                  <a:srgbClr val="FF0000"/>
                </a:solidFill>
              </a:rPr>
              <a:t>Transformer</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5559" y="990600"/>
            <a:ext cx="8992241" cy="2362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17475" y="3810000"/>
            <a:ext cx="8874125" cy="2667000"/>
          </a:xfrm>
          <a:prstGeom prst="rect">
            <a:avLst/>
          </a:prstGeom>
          <a:noFill/>
          <a:ln w="9525">
            <a:noFill/>
            <a:miter lim="800000"/>
            <a:headEnd/>
            <a:tailEnd/>
          </a:ln>
          <a:effectLst/>
        </p:spPr>
      </p:pic>
      <p:sp>
        <p:nvSpPr>
          <p:cNvPr id="6" name="TextBox 5"/>
          <p:cNvSpPr txBox="1"/>
          <p:nvPr/>
        </p:nvSpPr>
        <p:spPr>
          <a:xfrm>
            <a:off x="457200" y="304800"/>
            <a:ext cx="8334718" cy="400110"/>
          </a:xfrm>
          <a:prstGeom prst="rect">
            <a:avLst/>
          </a:prstGeom>
          <a:noFill/>
        </p:spPr>
        <p:txBody>
          <a:bodyPr wrap="none" rtlCol="0">
            <a:spAutoFit/>
          </a:bodyPr>
          <a:lstStyle/>
          <a:p>
            <a:r>
              <a:rPr lang="en-US" sz="2000" b="1" dirty="0" smtClean="0">
                <a:solidFill>
                  <a:srgbClr val="FF0000"/>
                </a:solidFill>
              </a:rPr>
              <a:t>Transfer Voltage, Current, and Impedance either to the primary or secondary</a:t>
            </a:r>
            <a:endParaRPr lang="en-US" sz="2000" b="1"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6635" y="457200"/>
            <a:ext cx="9107365" cy="838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447800" y="1981200"/>
            <a:ext cx="5740400" cy="555523"/>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81000" y="3048000"/>
            <a:ext cx="8763000" cy="2692716"/>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28751" y="304800"/>
            <a:ext cx="8939049" cy="27432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81000" y="3352800"/>
            <a:ext cx="8240793" cy="25908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276600" y="381000"/>
            <a:ext cx="3251200" cy="685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04800" y="1219200"/>
            <a:ext cx="6027420" cy="533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600200" y="1905000"/>
            <a:ext cx="5967869" cy="2828925"/>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3581400"/>
            <a:ext cx="8991600" cy="262877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971800" y="152400"/>
            <a:ext cx="2590800" cy="303537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00" y="228600"/>
            <a:ext cx="5037083" cy="685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6200" y="1066800"/>
            <a:ext cx="8998117" cy="23622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362200" y="228600"/>
            <a:ext cx="4998156" cy="5334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219200" y="990600"/>
            <a:ext cx="6705600" cy="3019602"/>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1219200" y="4295775"/>
            <a:ext cx="2019300" cy="2562225"/>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3657600" y="3962400"/>
            <a:ext cx="1914525" cy="257175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a:srcRect/>
          <a:stretch>
            <a:fillRect/>
          </a:stretch>
        </p:blipFill>
        <p:spPr bwMode="auto">
          <a:xfrm>
            <a:off x="1828800" y="0"/>
            <a:ext cx="5715000" cy="6696959"/>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533400" y="1066800"/>
            <a:ext cx="7886700" cy="2286000"/>
          </a:xfrm>
          <a:prstGeom prst="rect">
            <a:avLst/>
          </a:prstGeom>
          <a:noFill/>
          <a:ln w="9525">
            <a:noFill/>
            <a:miter lim="800000"/>
            <a:headEnd/>
            <a:tailEnd/>
          </a:ln>
          <a:effectLst/>
        </p:spPr>
      </p:pic>
      <p:pic>
        <p:nvPicPr>
          <p:cNvPr id="86019" name="Picture 3"/>
          <p:cNvPicPr>
            <a:picLocks noChangeAspect="1" noChangeArrowheads="1"/>
          </p:cNvPicPr>
          <p:nvPr/>
        </p:nvPicPr>
        <p:blipFill>
          <a:blip r:embed="rId3"/>
          <a:srcRect/>
          <a:stretch>
            <a:fillRect/>
          </a:stretch>
        </p:blipFill>
        <p:spPr bwMode="auto">
          <a:xfrm>
            <a:off x="1447800" y="4724400"/>
            <a:ext cx="6287589" cy="6096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srcRect/>
          <a:stretch>
            <a:fillRect/>
          </a:stretch>
        </p:blipFill>
        <p:spPr bwMode="auto">
          <a:xfrm>
            <a:off x="1676400" y="838200"/>
            <a:ext cx="5257800" cy="3059867"/>
          </a:xfrm>
          <a:prstGeom prst="rect">
            <a:avLst/>
          </a:prstGeom>
          <a:noFill/>
          <a:ln w="9525">
            <a:noFill/>
            <a:miter lim="800000"/>
            <a:headEnd/>
            <a:tailEnd/>
          </a:ln>
          <a:effectLst/>
        </p:spPr>
      </p:pic>
      <p:sp>
        <p:nvSpPr>
          <p:cNvPr id="3" name="TextBox 2"/>
          <p:cNvSpPr txBox="1"/>
          <p:nvPr/>
        </p:nvSpPr>
        <p:spPr>
          <a:xfrm>
            <a:off x="1026449" y="228600"/>
            <a:ext cx="7126951" cy="523220"/>
          </a:xfrm>
          <a:prstGeom prst="rect">
            <a:avLst/>
          </a:prstGeom>
          <a:noFill/>
        </p:spPr>
        <p:txBody>
          <a:bodyPr wrap="none" rtlCol="0">
            <a:spAutoFit/>
          </a:bodyPr>
          <a:lstStyle/>
          <a:p>
            <a:r>
              <a:rPr lang="en-US" sz="2800" b="1" dirty="0" smtClean="0">
                <a:solidFill>
                  <a:srgbClr val="FF0000"/>
                </a:solidFill>
              </a:rPr>
              <a:t>Total approximate voltage drop in Transformer</a:t>
            </a:r>
            <a:endParaRPr lang="en-US" sz="2800" b="1" dirty="0">
              <a:solidFill>
                <a:srgbClr val="FF0000"/>
              </a:solidFill>
            </a:endParaRPr>
          </a:p>
        </p:txBody>
      </p:sp>
      <p:pic>
        <p:nvPicPr>
          <p:cNvPr id="87043" name="Picture 3"/>
          <p:cNvPicPr>
            <a:picLocks noChangeAspect="1" noChangeArrowheads="1"/>
          </p:cNvPicPr>
          <p:nvPr/>
        </p:nvPicPr>
        <p:blipFill>
          <a:blip r:embed="rId3"/>
          <a:srcRect/>
          <a:stretch>
            <a:fillRect/>
          </a:stretch>
        </p:blipFill>
        <p:spPr bwMode="auto">
          <a:xfrm>
            <a:off x="1981200" y="4953000"/>
            <a:ext cx="4775200" cy="1524000"/>
          </a:xfrm>
          <a:prstGeom prst="rect">
            <a:avLst/>
          </a:prstGeom>
          <a:noFill/>
          <a:ln w="9525">
            <a:noFill/>
            <a:miter lim="800000"/>
            <a:headEnd/>
            <a:tailEnd/>
          </a:ln>
          <a:effectLst/>
        </p:spPr>
      </p:pic>
      <p:pic>
        <p:nvPicPr>
          <p:cNvPr id="87044" name="Picture 4"/>
          <p:cNvPicPr>
            <a:picLocks noChangeAspect="1" noChangeArrowheads="1"/>
          </p:cNvPicPr>
          <p:nvPr/>
        </p:nvPicPr>
        <p:blipFill>
          <a:blip r:embed="rId4"/>
          <a:srcRect/>
          <a:stretch>
            <a:fillRect/>
          </a:stretch>
        </p:blipFill>
        <p:spPr bwMode="auto">
          <a:xfrm>
            <a:off x="152400" y="3886200"/>
            <a:ext cx="8839200" cy="69176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ransformer Image"/>
          <p:cNvPicPr>
            <a:picLocks noChangeAspect="1" noChangeArrowheads="1"/>
          </p:cNvPicPr>
          <p:nvPr/>
        </p:nvPicPr>
        <p:blipFill>
          <a:blip r:embed="rId2"/>
          <a:srcRect/>
          <a:stretch>
            <a:fillRect/>
          </a:stretch>
        </p:blipFill>
        <p:spPr bwMode="auto">
          <a:xfrm>
            <a:off x="-228600" y="457200"/>
            <a:ext cx="6248400" cy="6081031"/>
          </a:xfrm>
          <a:prstGeom prst="rect">
            <a:avLst/>
          </a:prstGeom>
          <a:noFill/>
        </p:spPr>
      </p:pic>
      <p:sp>
        <p:nvSpPr>
          <p:cNvPr id="8" name="TextBox 12"/>
          <p:cNvSpPr txBox="1">
            <a:spLocks noChangeArrowheads="1"/>
          </p:cNvSpPr>
          <p:nvPr/>
        </p:nvSpPr>
        <p:spPr bwMode="auto">
          <a:xfrm>
            <a:off x="2362200" y="0"/>
            <a:ext cx="5283306" cy="584775"/>
          </a:xfrm>
          <a:prstGeom prst="rect">
            <a:avLst/>
          </a:prstGeom>
          <a:noFill/>
          <a:ln w="9525">
            <a:noFill/>
            <a:miter lim="800000"/>
            <a:headEnd/>
            <a:tailEnd/>
          </a:ln>
        </p:spPr>
        <p:txBody>
          <a:bodyPr wrap="none">
            <a:spAutoFit/>
          </a:bodyPr>
          <a:lstStyle/>
          <a:p>
            <a:pPr lvl="0"/>
            <a:r>
              <a:rPr lang="en-US" sz="3200" b="1" dirty="0" smtClean="0">
                <a:solidFill>
                  <a:srgbClr val="0000FF"/>
                </a:solidFill>
              </a:rPr>
              <a:t>Physical image of </a:t>
            </a:r>
            <a:r>
              <a:rPr lang="en-US" sz="3200" b="1" dirty="0" smtClean="0">
                <a:solidFill>
                  <a:srgbClr val="FF0000"/>
                </a:solidFill>
              </a:rPr>
              <a:t>Transformer</a:t>
            </a:r>
            <a:endParaRPr lang="en-US" sz="3200" b="1" dirty="0">
              <a:solidFill>
                <a:srgbClr val="FF0000"/>
              </a:solidFill>
            </a:endParaRPr>
          </a:p>
        </p:txBody>
      </p:sp>
      <p:pic>
        <p:nvPicPr>
          <p:cNvPr id="15364" name="Picture 4" descr="Uses and Application of Transformer"/>
          <p:cNvPicPr>
            <a:picLocks noChangeAspect="1" noChangeArrowheads="1"/>
          </p:cNvPicPr>
          <p:nvPr/>
        </p:nvPicPr>
        <p:blipFill>
          <a:blip r:embed="rId3"/>
          <a:srcRect/>
          <a:stretch>
            <a:fillRect/>
          </a:stretch>
        </p:blipFill>
        <p:spPr bwMode="auto">
          <a:xfrm>
            <a:off x="5562600" y="1057339"/>
            <a:ext cx="3581401" cy="5114861"/>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533400" y="0"/>
            <a:ext cx="7638288" cy="2133600"/>
          </a:xfrm>
          <a:prstGeom prst="rect">
            <a:avLst/>
          </a:prstGeom>
          <a:noFill/>
          <a:ln w="9525">
            <a:noFill/>
            <a:miter lim="800000"/>
            <a:headEnd/>
            <a:tailEnd/>
          </a:ln>
          <a:effectLst/>
        </p:spPr>
      </p:pic>
      <p:pic>
        <p:nvPicPr>
          <p:cNvPr id="88067" name="Picture 3"/>
          <p:cNvPicPr>
            <a:picLocks noChangeAspect="1" noChangeArrowheads="1"/>
          </p:cNvPicPr>
          <p:nvPr/>
        </p:nvPicPr>
        <p:blipFill>
          <a:blip r:embed="rId3"/>
          <a:srcRect/>
          <a:stretch>
            <a:fillRect/>
          </a:stretch>
        </p:blipFill>
        <p:spPr bwMode="auto">
          <a:xfrm>
            <a:off x="609600" y="2057400"/>
            <a:ext cx="8458200" cy="4746786"/>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srcRect/>
          <a:stretch>
            <a:fillRect/>
          </a:stretch>
        </p:blipFill>
        <p:spPr bwMode="auto">
          <a:xfrm>
            <a:off x="533400" y="762000"/>
            <a:ext cx="8105181" cy="6019800"/>
          </a:xfrm>
          <a:prstGeom prst="rect">
            <a:avLst/>
          </a:prstGeom>
          <a:noFill/>
          <a:ln w="9525">
            <a:noFill/>
            <a:miter lim="800000"/>
            <a:headEnd/>
            <a:tailEnd/>
          </a:ln>
          <a:effectLst/>
        </p:spPr>
      </p:pic>
      <p:sp>
        <p:nvSpPr>
          <p:cNvPr id="3" name="TextBox 2"/>
          <p:cNvSpPr txBox="1"/>
          <p:nvPr/>
        </p:nvSpPr>
        <p:spPr>
          <a:xfrm>
            <a:off x="1891845" y="162580"/>
            <a:ext cx="5194755" cy="523220"/>
          </a:xfrm>
          <a:prstGeom prst="rect">
            <a:avLst/>
          </a:prstGeom>
          <a:noFill/>
        </p:spPr>
        <p:txBody>
          <a:bodyPr wrap="none" rtlCol="0">
            <a:spAutoFit/>
          </a:bodyPr>
          <a:lstStyle/>
          <a:p>
            <a:r>
              <a:rPr lang="en-US" sz="2800" b="1" dirty="0" smtClean="0">
                <a:solidFill>
                  <a:srgbClr val="FF0000"/>
                </a:solidFill>
              </a:rPr>
              <a:t>Exact voltage drop in Transformer</a:t>
            </a:r>
            <a:endParaRPr lang="en-US" sz="2800" b="1"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533400"/>
            <a:ext cx="4075155" cy="523220"/>
          </a:xfrm>
          <a:prstGeom prst="rect">
            <a:avLst/>
          </a:prstGeom>
          <a:noFill/>
        </p:spPr>
        <p:txBody>
          <a:bodyPr wrap="none" rtlCol="0">
            <a:spAutoFit/>
          </a:bodyPr>
          <a:lstStyle/>
          <a:p>
            <a:r>
              <a:rPr lang="en-US" sz="2800" b="1" dirty="0" smtClean="0">
                <a:solidFill>
                  <a:srgbClr val="FF0000"/>
                </a:solidFill>
              </a:rPr>
              <a:t>Regulation of Transformer</a:t>
            </a:r>
            <a:endParaRPr lang="en-US" sz="2800" b="1" dirty="0">
              <a:solidFill>
                <a:srgbClr val="FF0000"/>
              </a:solidFill>
            </a:endParaRPr>
          </a:p>
        </p:txBody>
      </p:sp>
      <p:sp>
        <p:nvSpPr>
          <p:cNvPr id="3" name="Rectangle 2"/>
          <p:cNvSpPr/>
          <p:nvPr/>
        </p:nvSpPr>
        <p:spPr>
          <a:xfrm>
            <a:off x="609600" y="1295400"/>
            <a:ext cx="7848600" cy="707886"/>
          </a:xfrm>
          <a:prstGeom prst="rect">
            <a:avLst/>
          </a:prstGeom>
        </p:spPr>
        <p:txBody>
          <a:bodyPr wrap="square">
            <a:spAutoFit/>
          </a:bodyPr>
          <a:lstStyle/>
          <a:p>
            <a:pPr algn="just"/>
            <a:r>
              <a:rPr lang="en-US" sz="2000" b="1" dirty="0" smtClean="0"/>
              <a:t>The voltage regulation of the transformer is the percentage change in the output voltage from no-load to full-load</a:t>
            </a:r>
            <a:r>
              <a:rPr lang="en-US" sz="2000" dirty="0" smtClean="0"/>
              <a:t>. </a:t>
            </a:r>
            <a:endParaRPr lang="en-US" b="1" dirty="0"/>
          </a:p>
        </p:txBody>
      </p:sp>
      <p:sp>
        <p:nvSpPr>
          <p:cNvPr id="6" name="Rectangle 5"/>
          <p:cNvSpPr/>
          <p:nvPr/>
        </p:nvSpPr>
        <p:spPr>
          <a:xfrm>
            <a:off x="685800" y="2819400"/>
            <a:ext cx="7467600" cy="954107"/>
          </a:xfrm>
          <a:prstGeom prst="rect">
            <a:avLst/>
          </a:prstGeom>
        </p:spPr>
        <p:txBody>
          <a:bodyPr wrap="square">
            <a:spAutoFit/>
          </a:bodyPr>
          <a:lstStyle/>
          <a:p>
            <a:pPr algn="just"/>
            <a:r>
              <a:rPr lang="en-US" sz="2000" b="1" dirty="0" smtClean="0"/>
              <a:t>Regulation down</a:t>
            </a:r>
            <a:r>
              <a:rPr lang="en-US" dirty="0" smtClean="0"/>
              <a:t>: This is defined as ” the change in terminal voltage when a load current at any power factor is applied, expressed as a fraction of the no-load terminal voltage</a:t>
            </a:r>
            <a:endParaRPr lang="en-US" dirty="0"/>
          </a:p>
        </p:txBody>
      </p:sp>
      <p:sp>
        <p:nvSpPr>
          <p:cNvPr id="7" name="Rectangle 6"/>
          <p:cNvSpPr/>
          <p:nvPr/>
        </p:nvSpPr>
        <p:spPr>
          <a:xfrm>
            <a:off x="1143000" y="1981200"/>
            <a:ext cx="6248400" cy="707886"/>
          </a:xfrm>
          <a:prstGeom prst="rect">
            <a:avLst/>
          </a:prstGeom>
        </p:spPr>
        <p:txBody>
          <a:bodyPr wrap="square">
            <a:spAutoFit/>
          </a:bodyPr>
          <a:lstStyle/>
          <a:p>
            <a:pPr algn="just"/>
            <a:r>
              <a:rPr lang="en-US" sz="2000" dirty="0" smtClean="0">
                <a:solidFill>
                  <a:srgbClr val="FF0000"/>
                </a:solidFill>
              </a:rPr>
              <a:t>The voltage regulation can be defined in two ways - Regulation Down and Regulation up.</a:t>
            </a:r>
            <a:endParaRPr lang="en-US" sz="2000" dirty="0">
              <a:solidFill>
                <a:srgbClr val="FF0000"/>
              </a:solidFill>
            </a:endParaRPr>
          </a:p>
        </p:txBody>
      </p:sp>
      <p:sp>
        <p:nvSpPr>
          <p:cNvPr id="8" name="Rectangle 7"/>
          <p:cNvSpPr/>
          <p:nvPr/>
        </p:nvSpPr>
        <p:spPr>
          <a:xfrm>
            <a:off x="685800" y="4495800"/>
            <a:ext cx="7467600" cy="954107"/>
          </a:xfrm>
          <a:prstGeom prst="rect">
            <a:avLst/>
          </a:prstGeom>
        </p:spPr>
        <p:txBody>
          <a:bodyPr wrap="square">
            <a:spAutoFit/>
          </a:bodyPr>
          <a:lstStyle/>
          <a:p>
            <a:pPr algn="just"/>
            <a:r>
              <a:rPr lang="en-US" sz="2000" b="1" dirty="0" smtClean="0"/>
              <a:t>Regulation up</a:t>
            </a:r>
            <a:r>
              <a:rPr lang="en-US" dirty="0" smtClean="0"/>
              <a:t>: Here again the regulation is expressed as the ratio of the change in the terminal voltage when a load at a given power factor is thrown off, and the on load voltage</a:t>
            </a:r>
            <a:endParaRPr lang="en-US" dirty="0"/>
          </a:p>
        </p:txBody>
      </p:sp>
      <p:pic>
        <p:nvPicPr>
          <p:cNvPr id="25604" name="Picture 4"/>
          <p:cNvPicPr>
            <a:picLocks noChangeAspect="1" noChangeArrowheads="1"/>
          </p:cNvPicPr>
          <p:nvPr/>
        </p:nvPicPr>
        <p:blipFill>
          <a:blip r:embed="rId2"/>
          <a:srcRect/>
          <a:stretch>
            <a:fillRect/>
          </a:stretch>
        </p:blipFill>
        <p:spPr bwMode="auto">
          <a:xfrm>
            <a:off x="2971800" y="5486400"/>
            <a:ext cx="3333750" cy="1000125"/>
          </a:xfrm>
          <a:prstGeom prst="rect">
            <a:avLst/>
          </a:prstGeom>
          <a:noFill/>
          <a:ln w="9525">
            <a:noFill/>
            <a:miter lim="800000"/>
            <a:headEnd/>
            <a:tailEnd/>
          </a:ln>
          <a:effectLst/>
        </p:spPr>
      </p:pic>
      <p:pic>
        <p:nvPicPr>
          <p:cNvPr id="25605" name="Picture 5"/>
          <p:cNvPicPr>
            <a:picLocks noChangeAspect="1" noChangeArrowheads="1"/>
          </p:cNvPicPr>
          <p:nvPr/>
        </p:nvPicPr>
        <p:blipFill>
          <a:blip r:embed="rId3"/>
          <a:srcRect/>
          <a:stretch>
            <a:fillRect/>
          </a:stretch>
        </p:blipFill>
        <p:spPr bwMode="auto">
          <a:xfrm>
            <a:off x="3352800" y="3581400"/>
            <a:ext cx="2886075" cy="9525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srcRect/>
          <a:stretch>
            <a:fillRect/>
          </a:stretch>
        </p:blipFill>
        <p:spPr bwMode="auto">
          <a:xfrm>
            <a:off x="1752600" y="609600"/>
            <a:ext cx="5353050" cy="5153025"/>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a:srcRect/>
          <a:stretch>
            <a:fillRect/>
          </a:stretch>
        </p:blipFill>
        <p:spPr bwMode="auto">
          <a:xfrm>
            <a:off x="990600" y="2209800"/>
            <a:ext cx="6934200" cy="4545986"/>
          </a:xfrm>
          <a:prstGeom prst="rect">
            <a:avLst/>
          </a:prstGeom>
          <a:noFill/>
          <a:ln w="9525">
            <a:noFill/>
            <a:miter lim="800000"/>
            <a:headEnd/>
            <a:tailEnd/>
          </a:ln>
          <a:effectLst/>
        </p:spPr>
      </p:pic>
      <p:pic>
        <p:nvPicPr>
          <p:cNvPr id="23554" name="Picture 2"/>
          <p:cNvPicPr>
            <a:picLocks noChangeAspect="1" noChangeArrowheads="1"/>
          </p:cNvPicPr>
          <p:nvPr/>
        </p:nvPicPr>
        <p:blipFill>
          <a:blip r:embed="rId3"/>
          <a:srcRect/>
          <a:stretch>
            <a:fillRect/>
          </a:stretch>
        </p:blipFill>
        <p:spPr bwMode="auto">
          <a:xfrm>
            <a:off x="1752600" y="0"/>
            <a:ext cx="4419600" cy="2184005"/>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srcRect/>
          <a:stretch>
            <a:fillRect/>
          </a:stretch>
        </p:blipFill>
        <p:spPr bwMode="auto">
          <a:xfrm>
            <a:off x="152399" y="457200"/>
            <a:ext cx="8829873" cy="57150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a:srcRect/>
          <a:stretch>
            <a:fillRect/>
          </a:stretch>
        </p:blipFill>
        <p:spPr bwMode="auto">
          <a:xfrm>
            <a:off x="2057400" y="152400"/>
            <a:ext cx="4600575" cy="325755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352800" y="228600"/>
            <a:ext cx="2843893" cy="381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124200" y="1143000"/>
            <a:ext cx="4143375" cy="1143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85800" y="3276600"/>
            <a:ext cx="7797521" cy="18288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276600" y="304800"/>
            <a:ext cx="2543175" cy="2762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81000" y="685800"/>
            <a:ext cx="8458200" cy="5804311"/>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14400" y="304800"/>
            <a:ext cx="7228114" cy="6096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52399" y="1066800"/>
            <a:ext cx="8792633" cy="5105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cbsa-asfc.gc.ca/sima-lmsi/i-e/ad1395/Transformer_E.jpg"/>
          <p:cNvPicPr>
            <a:picLocks noChangeAspect="1" noChangeArrowheads="1"/>
          </p:cNvPicPr>
          <p:nvPr/>
        </p:nvPicPr>
        <p:blipFill>
          <a:blip r:embed="rId2"/>
          <a:srcRect/>
          <a:stretch>
            <a:fillRect/>
          </a:stretch>
        </p:blipFill>
        <p:spPr bwMode="auto">
          <a:xfrm>
            <a:off x="0" y="228600"/>
            <a:ext cx="9067800" cy="6041496"/>
          </a:xfrm>
          <a:prstGeom prst="rect">
            <a:avLst/>
          </a:prstGeom>
          <a:noFill/>
        </p:spPr>
      </p:pic>
      <p:sp>
        <p:nvSpPr>
          <p:cNvPr id="6" name="TextBox 12"/>
          <p:cNvSpPr txBox="1">
            <a:spLocks noChangeArrowheads="1"/>
          </p:cNvSpPr>
          <p:nvPr/>
        </p:nvSpPr>
        <p:spPr bwMode="auto">
          <a:xfrm>
            <a:off x="2362200" y="0"/>
            <a:ext cx="5283306" cy="584775"/>
          </a:xfrm>
          <a:prstGeom prst="rect">
            <a:avLst/>
          </a:prstGeom>
          <a:noFill/>
          <a:ln w="9525">
            <a:noFill/>
            <a:miter lim="800000"/>
            <a:headEnd/>
            <a:tailEnd/>
          </a:ln>
        </p:spPr>
        <p:txBody>
          <a:bodyPr wrap="none">
            <a:spAutoFit/>
          </a:bodyPr>
          <a:lstStyle/>
          <a:p>
            <a:pPr lvl="0"/>
            <a:r>
              <a:rPr lang="en-US" sz="3200" b="1" dirty="0" smtClean="0">
                <a:solidFill>
                  <a:srgbClr val="0000FF"/>
                </a:solidFill>
              </a:rPr>
              <a:t>Physical image of </a:t>
            </a:r>
            <a:r>
              <a:rPr lang="en-US" sz="3200" b="1" dirty="0" smtClean="0">
                <a:solidFill>
                  <a:srgbClr val="FF0000"/>
                </a:solidFill>
              </a:rPr>
              <a:t>Transformer</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600200"/>
            <a:ext cx="8077200" cy="3707169"/>
          </a:xfrm>
          <a:prstGeom prst="rect">
            <a:avLst/>
          </a:prstGeom>
        </p:spPr>
        <p:txBody>
          <a:bodyPr wrap="square">
            <a:spAutoFit/>
          </a:bodyPr>
          <a:lstStyle/>
          <a:p>
            <a:pPr>
              <a:lnSpc>
                <a:spcPct val="90000"/>
              </a:lnSpc>
            </a:pPr>
            <a:r>
              <a:rPr lang="en-US" sz="2800" b="1" dirty="0">
                <a:solidFill>
                  <a:srgbClr val="0000FF"/>
                </a:solidFill>
              </a:rPr>
              <a:t>Almost all major generation &amp; Distribution Systems in the world are three phase ac </a:t>
            </a:r>
            <a:r>
              <a:rPr lang="en-US" sz="2800" b="1" dirty="0" smtClean="0">
                <a:solidFill>
                  <a:srgbClr val="0000FF"/>
                </a:solidFill>
              </a:rPr>
              <a:t>systems</a:t>
            </a:r>
            <a:endParaRPr lang="en-US" sz="2800" b="1" dirty="0">
              <a:solidFill>
                <a:srgbClr val="0000FF"/>
              </a:solidFill>
            </a:endParaRPr>
          </a:p>
          <a:p>
            <a:pPr>
              <a:lnSpc>
                <a:spcPct val="90000"/>
              </a:lnSpc>
            </a:pPr>
            <a:r>
              <a:rPr lang="en-US" sz="2800" b="1" dirty="0">
                <a:solidFill>
                  <a:schemeClr val="folHlink"/>
                </a:solidFill>
              </a:rPr>
              <a:t>Three phase transformers play an important role in these </a:t>
            </a:r>
            <a:r>
              <a:rPr lang="en-US" sz="2800" b="1" dirty="0" smtClean="0">
                <a:solidFill>
                  <a:schemeClr val="folHlink"/>
                </a:solidFill>
              </a:rPr>
              <a:t>systems</a:t>
            </a:r>
          </a:p>
          <a:p>
            <a:pPr>
              <a:lnSpc>
                <a:spcPct val="90000"/>
              </a:lnSpc>
            </a:pPr>
            <a:endParaRPr lang="en-US" sz="2800" b="1" dirty="0">
              <a:solidFill>
                <a:schemeClr val="folHlink"/>
              </a:solidFill>
            </a:endParaRPr>
          </a:p>
          <a:p>
            <a:pPr>
              <a:lnSpc>
                <a:spcPct val="90000"/>
              </a:lnSpc>
            </a:pPr>
            <a:r>
              <a:rPr lang="en-US" sz="2800" b="1" dirty="0" smtClean="0">
                <a:solidFill>
                  <a:srgbClr val="CC3300"/>
                </a:solidFill>
              </a:rPr>
              <a:t>3 phase transformers can be constructed from</a:t>
            </a:r>
          </a:p>
          <a:p>
            <a:pPr marL="971550" lvl="1" indent="-514350">
              <a:lnSpc>
                <a:spcPct val="90000"/>
              </a:lnSpc>
              <a:buAutoNum type="alphaLcParenBoth"/>
            </a:pPr>
            <a:r>
              <a:rPr lang="en-US" sz="2800" b="1" dirty="0" smtClean="0">
                <a:solidFill>
                  <a:srgbClr val="CC3300"/>
                </a:solidFill>
              </a:rPr>
              <a:t>3 </a:t>
            </a:r>
            <a:r>
              <a:rPr lang="en-US" sz="2800" b="1" dirty="0">
                <a:solidFill>
                  <a:srgbClr val="CC3300"/>
                </a:solidFill>
              </a:rPr>
              <a:t>single phase </a:t>
            </a:r>
            <a:r>
              <a:rPr lang="en-US" sz="2800" b="1" dirty="0" smtClean="0">
                <a:solidFill>
                  <a:srgbClr val="CC3300"/>
                </a:solidFill>
              </a:rPr>
              <a:t>transformers</a:t>
            </a:r>
          </a:p>
          <a:p>
            <a:pPr marL="971550" lvl="1" indent="-514350">
              <a:lnSpc>
                <a:spcPct val="90000"/>
              </a:lnSpc>
              <a:buAutoNum type="alphaLcParenBoth"/>
            </a:pPr>
            <a:endParaRPr lang="en-US" sz="900" b="1" dirty="0">
              <a:solidFill>
                <a:srgbClr val="CC3300"/>
              </a:solidFill>
            </a:endParaRPr>
          </a:p>
          <a:p>
            <a:pPr lvl="1">
              <a:lnSpc>
                <a:spcPct val="90000"/>
              </a:lnSpc>
            </a:pPr>
            <a:r>
              <a:rPr lang="en-US" sz="2800" b="1" dirty="0" smtClean="0">
                <a:solidFill>
                  <a:srgbClr val="CC3300"/>
                </a:solidFill>
              </a:rPr>
              <a:t>(b) 2 single </a:t>
            </a:r>
            <a:r>
              <a:rPr lang="en-US" sz="2800" b="1" dirty="0">
                <a:solidFill>
                  <a:srgbClr val="CC3300"/>
                </a:solidFill>
              </a:rPr>
              <a:t>phase transformers</a:t>
            </a:r>
          </a:p>
          <a:p>
            <a:pPr lvl="1">
              <a:lnSpc>
                <a:spcPct val="90000"/>
              </a:lnSpc>
            </a:pPr>
            <a:r>
              <a:rPr lang="en-US" sz="2800" b="1" dirty="0">
                <a:solidFill>
                  <a:srgbClr val="CC3300"/>
                </a:solidFill>
              </a:rPr>
              <a:t>(c ) </a:t>
            </a:r>
            <a:r>
              <a:rPr lang="en-US" sz="2800" b="1" dirty="0" smtClean="0">
                <a:solidFill>
                  <a:srgbClr val="CC3300"/>
                </a:solidFill>
              </a:rPr>
              <a:t>using a common core for three phase windings</a:t>
            </a:r>
            <a:endParaRPr lang="en-US" sz="2800" b="1" dirty="0">
              <a:solidFill>
                <a:srgbClr val="CC3300"/>
              </a:solidFill>
            </a:endParaRPr>
          </a:p>
        </p:txBody>
      </p:sp>
      <p:sp>
        <p:nvSpPr>
          <p:cNvPr id="4" name="Rectangle 3"/>
          <p:cNvSpPr/>
          <p:nvPr/>
        </p:nvSpPr>
        <p:spPr>
          <a:xfrm>
            <a:off x="1115913" y="360218"/>
            <a:ext cx="6876058"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solidFill>
                  <a:srgbClr val="C00000"/>
                </a:solidFill>
              </a:rPr>
              <a:t>THREE PHASE TRANSFORMERS</a:t>
            </a:r>
            <a:endParaRPr lang="en-US" sz="3600" b="1" dirty="0">
              <a:solidFill>
                <a:srgbClr val="C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400" y="166687"/>
            <a:ext cx="8853842" cy="6005513"/>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0200"/>
            <a:ext cx="8077200" cy="306545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pPr>
            <a:r>
              <a:rPr lang="en-US" sz="2800" b="1" dirty="0" smtClean="0">
                <a:solidFill>
                  <a:srgbClr val="CC3300"/>
                </a:solidFill>
              </a:rPr>
              <a:t>By connecting three single phase transformers</a:t>
            </a:r>
          </a:p>
          <a:p>
            <a:pPr marL="1428750" lvl="2" indent="-514350">
              <a:lnSpc>
                <a:spcPct val="150000"/>
              </a:lnSpc>
              <a:buAutoNum type="arabicPeriod"/>
            </a:pPr>
            <a:r>
              <a:rPr lang="en-US" sz="2800" b="1" dirty="0" smtClean="0">
                <a:solidFill>
                  <a:schemeClr val="tx1"/>
                </a:solidFill>
              </a:rPr>
              <a:t>Star- Star connection</a:t>
            </a:r>
          </a:p>
          <a:p>
            <a:pPr marL="1428750" lvl="2" indent="-514350">
              <a:lnSpc>
                <a:spcPct val="150000"/>
              </a:lnSpc>
              <a:buAutoNum type="arabicPeriod"/>
            </a:pPr>
            <a:r>
              <a:rPr lang="en-US" sz="2800" b="1" dirty="0" smtClean="0">
                <a:solidFill>
                  <a:schemeClr val="tx1"/>
                </a:solidFill>
              </a:rPr>
              <a:t>Delta- Delta connection</a:t>
            </a:r>
          </a:p>
          <a:p>
            <a:pPr marL="1428750" lvl="2" indent="-514350">
              <a:lnSpc>
                <a:spcPct val="150000"/>
              </a:lnSpc>
              <a:buAutoNum type="arabicPeriod"/>
            </a:pPr>
            <a:r>
              <a:rPr lang="en-US" sz="2800" b="1" dirty="0" smtClean="0">
                <a:solidFill>
                  <a:schemeClr val="tx1"/>
                </a:solidFill>
              </a:rPr>
              <a:t>Star – Delta connection</a:t>
            </a:r>
          </a:p>
          <a:p>
            <a:pPr marL="1428750" lvl="2" indent="-514350">
              <a:lnSpc>
                <a:spcPct val="150000"/>
              </a:lnSpc>
              <a:buAutoNum type="arabicPeriod"/>
            </a:pPr>
            <a:r>
              <a:rPr lang="en-US" sz="2800" b="1" dirty="0" smtClean="0">
                <a:solidFill>
                  <a:schemeClr val="tx1"/>
                </a:solidFill>
              </a:rPr>
              <a:t>Delta – Star connection</a:t>
            </a:r>
          </a:p>
        </p:txBody>
      </p:sp>
      <p:sp>
        <p:nvSpPr>
          <p:cNvPr id="3" name="Rectangle 2"/>
          <p:cNvSpPr/>
          <p:nvPr/>
        </p:nvSpPr>
        <p:spPr>
          <a:xfrm>
            <a:off x="1115912" y="152400"/>
            <a:ext cx="7570887"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solidFill>
                  <a:srgbClr val="C00000"/>
                </a:solidFill>
              </a:rPr>
              <a:t>3 phase Transformer connections</a:t>
            </a:r>
            <a:endParaRPr lang="en-US" sz="3600" b="1" dirty="0">
              <a:solidFill>
                <a:srgbClr val="C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38200" y="304800"/>
            <a:ext cx="7086600" cy="4240652"/>
          </a:xfrm>
          <a:prstGeom prst="rect">
            <a:avLst/>
          </a:prstGeom>
          <a:noFill/>
          <a:ln w="9525">
            <a:noFill/>
            <a:miter lim="800000"/>
            <a:headEnd/>
            <a:tailEnd/>
          </a:ln>
          <a:effectLst/>
        </p:spPr>
      </p:pic>
      <p:sp>
        <p:nvSpPr>
          <p:cNvPr id="3" name="Rectangle 2"/>
          <p:cNvSpPr/>
          <p:nvPr/>
        </p:nvSpPr>
        <p:spPr>
          <a:xfrm>
            <a:off x="623217" y="4800600"/>
            <a:ext cx="8077200" cy="867930"/>
          </a:xfrm>
          <a:prstGeom prst="rect">
            <a:avLst/>
          </a:prstGeom>
        </p:spPr>
        <p:txBody>
          <a:bodyPr wrap="square">
            <a:spAutoFit/>
          </a:bodyPr>
          <a:lstStyle/>
          <a:p>
            <a:pPr marL="457200" indent="-457200">
              <a:lnSpc>
                <a:spcPct val="90000"/>
              </a:lnSpc>
              <a:buFont typeface="Wingdings" pitchFamily="2" charset="2"/>
              <a:buChar char="Ø"/>
            </a:pPr>
            <a:r>
              <a:rPr lang="en-US" sz="2800" b="1" dirty="0" smtClean="0">
                <a:solidFill>
                  <a:srgbClr val="C00000"/>
                </a:solidFill>
              </a:rPr>
              <a:t>This connection satisfactory only in balanced load otherwise neutral point will be shifted.</a:t>
            </a:r>
            <a:endParaRPr lang="en-US" sz="2800" b="1" dirty="0">
              <a:solidFill>
                <a:srgbClr val="C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 y="1424566"/>
            <a:ext cx="8077200" cy="5133713"/>
          </a:xfrm>
          <a:prstGeom prst="rect">
            <a:avLst/>
          </a:prstGeom>
        </p:spPr>
        <p:txBody>
          <a:bodyPr wrap="square">
            <a:spAutoFit/>
          </a:bodyPr>
          <a:lstStyle/>
          <a:p>
            <a:pPr>
              <a:lnSpc>
                <a:spcPct val="90000"/>
              </a:lnSpc>
            </a:pPr>
            <a:r>
              <a:rPr lang="en-US" sz="2800" b="1" dirty="0" smtClean="0">
                <a:solidFill>
                  <a:srgbClr val="0000FF"/>
                </a:solidFill>
              </a:rPr>
              <a:t>Advantages</a:t>
            </a:r>
          </a:p>
          <a:p>
            <a:pPr>
              <a:lnSpc>
                <a:spcPct val="90000"/>
              </a:lnSpc>
            </a:pPr>
            <a:endParaRPr lang="en-US" sz="2800" b="1" dirty="0" smtClean="0">
              <a:solidFill>
                <a:srgbClr val="0000FF"/>
              </a:solidFill>
            </a:endParaRPr>
          </a:p>
          <a:p>
            <a:pPr>
              <a:lnSpc>
                <a:spcPct val="90000"/>
              </a:lnSpc>
            </a:pPr>
            <a:r>
              <a:rPr lang="en-US" sz="2800" b="1" dirty="0" smtClean="0">
                <a:solidFill>
                  <a:srgbClr val="C00000"/>
                </a:solidFill>
              </a:rPr>
              <a:t>1.Requires less turns per winding </a:t>
            </a:r>
            <a:r>
              <a:rPr lang="en-US" sz="2800" b="1" dirty="0" err="1" smtClean="0">
                <a:solidFill>
                  <a:srgbClr val="C00000"/>
                </a:solidFill>
              </a:rPr>
              <a:t>ie</a:t>
            </a:r>
            <a:r>
              <a:rPr lang="en-US" sz="2800" b="1" dirty="0" smtClean="0">
                <a:solidFill>
                  <a:srgbClr val="C00000"/>
                </a:solidFill>
              </a:rPr>
              <a:t> cheaper</a:t>
            </a:r>
          </a:p>
          <a:p>
            <a:pPr>
              <a:lnSpc>
                <a:spcPct val="90000"/>
              </a:lnSpc>
            </a:pPr>
            <a:r>
              <a:rPr lang="en-US" sz="2800" dirty="0" smtClean="0"/>
              <a:t>         </a:t>
            </a:r>
            <a:r>
              <a:rPr lang="en-US" sz="2800" b="1" i="1" dirty="0" smtClean="0"/>
              <a:t>Phase voltage is 1/√3  times of line voltage</a:t>
            </a:r>
          </a:p>
          <a:p>
            <a:pPr>
              <a:lnSpc>
                <a:spcPct val="90000"/>
              </a:lnSpc>
            </a:pPr>
            <a:endParaRPr lang="en-US" sz="2800" b="1" i="1" dirty="0" smtClean="0"/>
          </a:p>
          <a:p>
            <a:pPr>
              <a:lnSpc>
                <a:spcPct val="90000"/>
              </a:lnSpc>
            </a:pPr>
            <a:r>
              <a:rPr lang="en-US" sz="2800" b="1" dirty="0" smtClean="0">
                <a:solidFill>
                  <a:srgbClr val="C00000"/>
                </a:solidFill>
              </a:rPr>
              <a:t>2.Cross section of winding is large </a:t>
            </a:r>
            <a:r>
              <a:rPr lang="en-US" sz="2800" b="1" dirty="0" err="1" smtClean="0">
                <a:solidFill>
                  <a:srgbClr val="C00000"/>
                </a:solidFill>
              </a:rPr>
              <a:t>ie</a:t>
            </a:r>
            <a:r>
              <a:rPr lang="en-US" sz="2800" b="1" dirty="0">
                <a:solidFill>
                  <a:srgbClr val="C00000"/>
                </a:solidFill>
              </a:rPr>
              <a:t> </a:t>
            </a:r>
            <a:r>
              <a:rPr lang="en-US" sz="2800" b="1" dirty="0" smtClean="0">
                <a:solidFill>
                  <a:srgbClr val="C00000"/>
                </a:solidFill>
              </a:rPr>
              <a:t>stronger to bear  </a:t>
            </a:r>
          </a:p>
          <a:p>
            <a:pPr>
              <a:lnSpc>
                <a:spcPct val="90000"/>
              </a:lnSpc>
            </a:pPr>
            <a:r>
              <a:rPr lang="en-US" sz="2800" b="1" dirty="0">
                <a:solidFill>
                  <a:srgbClr val="C00000"/>
                </a:solidFill>
              </a:rPr>
              <a:t> </a:t>
            </a:r>
            <a:r>
              <a:rPr lang="en-US" sz="2800" b="1" dirty="0" smtClean="0">
                <a:solidFill>
                  <a:srgbClr val="C00000"/>
                </a:solidFill>
              </a:rPr>
              <a:t>   stress during short circuit</a:t>
            </a:r>
          </a:p>
          <a:p>
            <a:pPr>
              <a:lnSpc>
                <a:spcPct val="90000"/>
              </a:lnSpc>
            </a:pPr>
            <a:r>
              <a:rPr lang="en-US" sz="2800" b="1" i="1" dirty="0">
                <a:solidFill>
                  <a:srgbClr val="C00000"/>
                </a:solidFill>
              </a:rPr>
              <a:t> </a:t>
            </a:r>
            <a:r>
              <a:rPr lang="en-US" sz="2800" b="1" i="1" dirty="0" smtClean="0">
                <a:solidFill>
                  <a:srgbClr val="C00000"/>
                </a:solidFill>
              </a:rPr>
              <a:t>         </a:t>
            </a:r>
            <a:r>
              <a:rPr lang="en-US" sz="2800" b="1" i="1" dirty="0" smtClean="0"/>
              <a:t>Line current is equal to phase current</a:t>
            </a:r>
          </a:p>
          <a:p>
            <a:pPr>
              <a:lnSpc>
                <a:spcPct val="90000"/>
              </a:lnSpc>
            </a:pPr>
            <a:endParaRPr lang="en-US" sz="2800" b="1" i="1" dirty="0" smtClean="0"/>
          </a:p>
          <a:p>
            <a:pPr>
              <a:lnSpc>
                <a:spcPct val="90000"/>
              </a:lnSpc>
            </a:pPr>
            <a:r>
              <a:rPr lang="en-US" sz="2800" b="1" dirty="0" smtClean="0">
                <a:solidFill>
                  <a:srgbClr val="C00000"/>
                </a:solidFill>
              </a:rPr>
              <a:t>3. Less dielectric strength in insulating materials </a:t>
            </a:r>
          </a:p>
          <a:p>
            <a:pPr>
              <a:lnSpc>
                <a:spcPct val="90000"/>
              </a:lnSpc>
            </a:pPr>
            <a:r>
              <a:rPr lang="en-US" sz="2800" b="1" dirty="0">
                <a:solidFill>
                  <a:srgbClr val="C00000"/>
                </a:solidFill>
              </a:rPr>
              <a:t> </a:t>
            </a:r>
            <a:r>
              <a:rPr lang="en-US" sz="2800" b="1" dirty="0" smtClean="0">
                <a:solidFill>
                  <a:srgbClr val="C00000"/>
                </a:solidFill>
              </a:rPr>
              <a:t>         </a:t>
            </a:r>
            <a:r>
              <a:rPr lang="en-US" sz="2800" b="1" i="1" dirty="0" smtClean="0"/>
              <a:t>phase voltage is less</a:t>
            </a:r>
          </a:p>
          <a:p>
            <a:pPr>
              <a:lnSpc>
                <a:spcPct val="90000"/>
              </a:lnSpc>
            </a:pPr>
            <a:endParaRPr lang="en-US" sz="2800" b="1" dirty="0" smtClean="0">
              <a:solidFill>
                <a:schemeClr val="folHlink"/>
              </a:solidFill>
            </a:endParaRPr>
          </a:p>
          <a:p>
            <a:pPr>
              <a:lnSpc>
                <a:spcPct val="90000"/>
              </a:lnSpc>
            </a:pPr>
            <a:endParaRPr lang="en-US" sz="2800" b="1" dirty="0">
              <a:solidFill>
                <a:schemeClr val="folHlink"/>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 y="1143000"/>
            <a:ext cx="8077200" cy="4870564"/>
          </a:xfrm>
          <a:prstGeom prst="rect">
            <a:avLst/>
          </a:prstGeom>
        </p:spPr>
        <p:txBody>
          <a:bodyPr wrap="square">
            <a:spAutoFit/>
          </a:bodyPr>
          <a:lstStyle/>
          <a:p>
            <a:pPr>
              <a:lnSpc>
                <a:spcPct val="90000"/>
              </a:lnSpc>
            </a:pPr>
            <a:r>
              <a:rPr lang="en-US" sz="2800" b="1" dirty="0" smtClean="0">
                <a:solidFill>
                  <a:srgbClr val="0000FF"/>
                </a:solidFill>
              </a:rPr>
              <a:t>Disadvantages</a:t>
            </a:r>
          </a:p>
          <a:p>
            <a:pPr>
              <a:lnSpc>
                <a:spcPct val="90000"/>
              </a:lnSpc>
            </a:pPr>
            <a:endParaRPr lang="en-US" sz="900" b="1" dirty="0" smtClean="0">
              <a:solidFill>
                <a:srgbClr val="0000FF"/>
              </a:solidFill>
            </a:endParaRPr>
          </a:p>
          <a:p>
            <a:pPr lvl="1">
              <a:lnSpc>
                <a:spcPct val="90000"/>
              </a:lnSpc>
            </a:pPr>
            <a:r>
              <a:rPr lang="en-US" sz="2800" b="1" dirty="0" smtClean="0"/>
              <a:t>1.If </a:t>
            </a:r>
            <a:r>
              <a:rPr lang="en-US" sz="2800" b="1" dirty="0"/>
              <a:t>the load on the secondary side </a:t>
            </a:r>
            <a:r>
              <a:rPr lang="en-US" sz="2800" b="1" dirty="0">
                <a:solidFill>
                  <a:srgbClr val="C00000"/>
                </a:solidFill>
              </a:rPr>
              <a:t>unbalanced</a:t>
            </a:r>
            <a:r>
              <a:rPr lang="en-US" sz="2800" b="1" dirty="0"/>
              <a:t> </a:t>
            </a:r>
            <a:r>
              <a:rPr lang="en-US" sz="2800" b="1" dirty="0" smtClean="0"/>
              <a:t>then  </a:t>
            </a:r>
          </a:p>
          <a:p>
            <a:pPr lvl="1">
              <a:lnSpc>
                <a:spcPct val="90000"/>
              </a:lnSpc>
            </a:pPr>
            <a:r>
              <a:rPr lang="en-US" sz="2800" b="1" dirty="0"/>
              <a:t> </a:t>
            </a:r>
            <a:r>
              <a:rPr lang="en-US" sz="2800" b="1" dirty="0" smtClean="0"/>
              <a:t>   the </a:t>
            </a:r>
            <a:r>
              <a:rPr lang="en-US" sz="2800" b="1" dirty="0">
                <a:solidFill>
                  <a:srgbClr val="C00000"/>
                </a:solidFill>
              </a:rPr>
              <a:t>shifting  of neutral point </a:t>
            </a:r>
            <a:r>
              <a:rPr lang="en-US" sz="2800" b="1" dirty="0"/>
              <a:t>is </a:t>
            </a:r>
            <a:r>
              <a:rPr lang="en-US" sz="2800" b="1" dirty="0" smtClean="0"/>
              <a:t>possible</a:t>
            </a:r>
          </a:p>
          <a:p>
            <a:pPr lvl="1">
              <a:lnSpc>
                <a:spcPct val="90000"/>
              </a:lnSpc>
            </a:pPr>
            <a:endParaRPr lang="en-US" sz="2800" b="1" dirty="0" smtClean="0"/>
          </a:p>
          <a:p>
            <a:pPr lvl="1" algn="just">
              <a:lnSpc>
                <a:spcPct val="90000"/>
              </a:lnSpc>
            </a:pPr>
            <a:r>
              <a:rPr lang="en-US" sz="2800" b="1" dirty="0" smtClean="0"/>
              <a:t>2.The </a:t>
            </a:r>
            <a:r>
              <a:rPr lang="en-US" sz="2800" b="1" dirty="0">
                <a:solidFill>
                  <a:srgbClr val="C00000"/>
                </a:solidFill>
              </a:rPr>
              <a:t>third harmonic present </a:t>
            </a:r>
            <a:r>
              <a:rPr lang="en-US" sz="2800" b="1" dirty="0"/>
              <a:t>in the alternator  </a:t>
            </a:r>
            <a:r>
              <a:rPr lang="en-US" sz="2800" b="1" dirty="0" smtClean="0"/>
              <a:t> </a:t>
            </a:r>
          </a:p>
          <a:p>
            <a:pPr lvl="1" algn="just">
              <a:lnSpc>
                <a:spcPct val="90000"/>
              </a:lnSpc>
            </a:pPr>
            <a:r>
              <a:rPr lang="en-US" sz="2800" b="1" dirty="0"/>
              <a:t> </a:t>
            </a:r>
            <a:r>
              <a:rPr lang="en-US" sz="2800" b="1" dirty="0" smtClean="0"/>
              <a:t>   voltage </a:t>
            </a:r>
            <a:r>
              <a:rPr lang="en-US" sz="2800" b="1" dirty="0"/>
              <a:t>may appear on the secondary side. This </a:t>
            </a:r>
            <a:endParaRPr lang="en-US" sz="2800" b="1" dirty="0" smtClean="0"/>
          </a:p>
          <a:p>
            <a:pPr lvl="1" algn="just">
              <a:lnSpc>
                <a:spcPct val="90000"/>
              </a:lnSpc>
            </a:pPr>
            <a:r>
              <a:rPr lang="en-US" sz="2800" b="1" dirty="0"/>
              <a:t> </a:t>
            </a:r>
            <a:r>
              <a:rPr lang="en-US" sz="2800" b="1" dirty="0" smtClean="0"/>
              <a:t>   causes </a:t>
            </a:r>
            <a:r>
              <a:rPr lang="en-US" sz="2800" b="1" dirty="0"/>
              <a:t>distortion in the secondary phase </a:t>
            </a:r>
            <a:r>
              <a:rPr lang="en-US" sz="2800" b="1" dirty="0" smtClean="0"/>
              <a:t>voltages</a:t>
            </a:r>
          </a:p>
          <a:p>
            <a:pPr lvl="1" algn="just">
              <a:lnSpc>
                <a:spcPct val="90000"/>
              </a:lnSpc>
            </a:pPr>
            <a:r>
              <a:rPr lang="en-US" sz="2800" b="1" dirty="0" smtClean="0"/>
              <a:t> </a:t>
            </a:r>
            <a:endParaRPr lang="en-US" sz="2800" b="1" i="1" dirty="0" smtClean="0"/>
          </a:p>
          <a:p>
            <a:pPr lvl="1">
              <a:lnSpc>
                <a:spcPct val="90000"/>
              </a:lnSpc>
            </a:pPr>
            <a:r>
              <a:rPr lang="en-US" sz="2800" b="1" dirty="0" smtClean="0"/>
              <a:t>3. Magnetizing current of transformer has </a:t>
            </a:r>
            <a:r>
              <a:rPr lang="en-US" sz="2800" b="1" dirty="0" smtClean="0">
                <a:solidFill>
                  <a:srgbClr val="C00000"/>
                </a:solidFill>
              </a:rPr>
              <a:t>3</a:t>
            </a:r>
            <a:r>
              <a:rPr lang="en-US" sz="2800" b="1" baseline="30000" dirty="0" smtClean="0">
                <a:solidFill>
                  <a:srgbClr val="C00000"/>
                </a:solidFill>
              </a:rPr>
              <a:t>rd</a:t>
            </a:r>
            <a:r>
              <a:rPr lang="en-US" sz="2800" b="1" dirty="0" smtClean="0">
                <a:solidFill>
                  <a:srgbClr val="C00000"/>
                </a:solidFill>
              </a:rPr>
              <a:t> </a:t>
            </a:r>
          </a:p>
          <a:p>
            <a:pPr lvl="1">
              <a:lnSpc>
                <a:spcPct val="90000"/>
              </a:lnSpc>
            </a:pPr>
            <a:r>
              <a:rPr lang="en-US" sz="2800" b="1" dirty="0">
                <a:solidFill>
                  <a:srgbClr val="C00000"/>
                </a:solidFill>
              </a:rPr>
              <a:t> </a:t>
            </a:r>
            <a:r>
              <a:rPr lang="en-US" sz="2800" b="1" dirty="0" smtClean="0">
                <a:solidFill>
                  <a:srgbClr val="C00000"/>
                </a:solidFill>
              </a:rPr>
              <a:t>   harmonic</a:t>
            </a:r>
            <a:r>
              <a:rPr lang="en-US" sz="2800" b="1" dirty="0" smtClean="0">
                <a:solidFill>
                  <a:schemeClr val="folHlink"/>
                </a:solidFill>
              </a:rPr>
              <a:t> </a:t>
            </a:r>
            <a:r>
              <a:rPr lang="en-US" sz="2800" b="1" dirty="0" smtClean="0"/>
              <a:t>component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62000" y="152400"/>
            <a:ext cx="7134225" cy="4391025"/>
          </a:xfrm>
          <a:prstGeom prst="rect">
            <a:avLst/>
          </a:prstGeom>
          <a:noFill/>
          <a:ln w="9525">
            <a:noFill/>
            <a:miter lim="800000"/>
            <a:headEnd/>
            <a:tailEnd/>
          </a:ln>
          <a:effectLst/>
        </p:spPr>
      </p:pic>
      <p:sp>
        <p:nvSpPr>
          <p:cNvPr id="3" name="Rectangle 2"/>
          <p:cNvSpPr/>
          <p:nvPr/>
        </p:nvSpPr>
        <p:spPr>
          <a:xfrm>
            <a:off x="623217" y="5105400"/>
            <a:ext cx="8077200" cy="480131"/>
          </a:xfrm>
          <a:prstGeom prst="rect">
            <a:avLst/>
          </a:prstGeom>
        </p:spPr>
        <p:txBody>
          <a:bodyPr wrap="square">
            <a:spAutoFit/>
          </a:bodyPr>
          <a:lstStyle/>
          <a:p>
            <a:pPr marL="457200" indent="-457200">
              <a:lnSpc>
                <a:spcPct val="90000"/>
              </a:lnSpc>
              <a:buFont typeface="Wingdings" pitchFamily="2" charset="2"/>
              <a:buChar char="Ø"/>
            </a:pPr>
            <a:r>
              <a:rPr lang="en-US" sz="2800" b="1" dirty="0" smtClean="0">
                <a:solidFill>
                  <a:srgbClr val="C00000"/>
                </a:solidFill>
              </a:rPr>
              <a:t>This connection is used for moderate voltages</a:t>
            </a:r>
            <a:endParaRPr lang="en-US" sz="2800" b="1" dirty="0">
              <a:solidFill>
                <a:srgbClr val="C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 y="608481"/>
            <a:ext cx="8077200" cy="3582519"/>
          </a:xfrm>
          <a:prstGeom prst="rect">
            <a:avLst/>
          </a:prstGeom>
        </p:spPr>
        <p:txBody>
          <a:bodyPr wrap="square">
            <a:spAutoFit/>
          </a:bodyPr>
          <a:lstStyle/>
          <a:p>
            <a:pPr>
              <a:lnSpc>
                <a:spcPct val="90000"/>
              </a:lnSpc>
            </a:pPr>
            <a:r>
              <a:rPr lang="en-US" sz="2800" b="1" dirty="0" smtClean="0">
                <a:solidFill>
                  <a:srgbClr val="0000FF"/>
                </a:solidFill>
              </a:rPr>
              <a:t>Advantages</a:t>
            </a:r>
          </a:p>
          <a:p>
            <a:pPr>
              <a:lnSpc>
                <a:spcPct val="90000"/>
              </a:lnSpc>
            </a:pPr>
            <a:endParaRPr lang="en-US" sz="2800" b="1" dirty="0" smtClean="0">
              <a:solidFill>
                <a:srgbClr val="0000FF"/>
              </a:solidFill>
            </a:endParaRPr>
          </a:p>
          <a:p>
            <a:pPr marL="514350" indent="-514350">
              <a:lnSpc>
                <a:spcPct val="90000"/>
              </a:lnSpc>
              <a:buAutoNum type="arabicPeriod"/>
            </a:pPr>
            <a:r>
              <a:rPr lang="en-US" sz="2800" b="1" dirty="0" smtClean="0">
                <a:solidFill>
                  <a:srgbClr val="C00000"/>
                </a:solidFill>
              </a:rPr>
              <a:t>System voltages are more stable in relation to </a:t>
            </a:r>
          </a:p>
          <a:p>
            <a:pPr>
              <a:lnSpc>
                <a:spcPct val="90000"/>
              </a:lnSpc>
            </a:pPr>
            <a:r>
              <a:rPr lang="en-US" sz="2800" b="1" dirty="0">
                <a:solidFill>
                  <a:srgbClr val="C00000"/>
                </a:solidFill>
              </a:rPr>
              <a:t> </a:t>
            </a:r>
            <a:r>
              <a:rPr lang="en-US" sz="2800" b="1" dirty="0" smtClean="0">
                <a:solidFill>
                  <a:srgbClr val="C00000"/>
                </a:solidFill>
              </a:rPr>
              <a:t>      unbalanced load</a:t>
            </a:r>
            <a:endParaRPr lang="en-US" sz="2800" b="1" i="1" dirty="0"/>
          </a:p>
          <a:p>
            <a:pPr>
              <a:lnSpc>
                <a:spcPct val="90000"/>
              </a:lnSpc>
            </a:pPr>
            <a:r>
              <a:rPr lang="en-US" sz="2800" b="1" dirty="0" smtClean="0"/>
              <a:t>2. If one t/f is failed it may be used for low power </a:t>
            </a:r>
          </a:p>
          <a:p>
            <a:pPr>
              <a:lnSpc>
                <a:spcPct val="90000"/>
              </a:lnSpc>
            </a:pPr>
            <a:r>
              <a:rPr lang="en-US" sz="2800" b="1" dirty="0"/>
              <a:t> </a:t>
            </a:r>
            <a:r>
              <a:rPr lang="en-US" sz="2800" b="1" dirty="0" smtClean="0"/>
              <a:t>       level </a:t>
            </a:r>
            <a:r>
              <a:rPr lang="en-US" sz="2800" b="1" dirty="0" err="1" smtClean="0"/>
              <a:t>ie</a:t>
            </a:r>
            <a:r>
              <a:rPr lang="en-US" sz="2800" b="1" dirty="0" smtClean="0"/>
              <a:t> V-V connection </a:t>
            </a:r>
          </a:p>
          <a:p>
            <a:pPr>
              <a:lnSpc>
                <a:spcPct val="90000"/>
              </a:lnSpc>
            </a:pPr>
            <a:r>
              <a:rPr lang="en-US" sz="2800" b="1" dirty="0" smtClean="0">
                <a:solidFill>
                  <a:srgbClr val="C00000"/>
                </a:solidFill>
              </a:rPr>
              <a:t>3. No distortion of flux </a:t>
            </a:r>
            <a:r>
              <a:rPr lang="en-US" sz="2800" b="1" dirty="0" err="1" smtClean="0">
                <a:solidFill>
                  <a:srgbClr val="C00000"/>
                </a:solidFill>
              </a:rPr>
              <a:t>ie</a:t>
            </a:r>
            <a:r>
              <a:rPr lang="en-US" sz="2800" b="1" dirty="0" smtClean="0">
                <a:solidFill>
                  <a:srgbClr val="C00000"/>
                </a:solidFill>
              </a:rPr>
              <a:t> 3</a:t>
            </a:r>
            <a:r>
              <a:rPr lang="en-US" sz="2800" b="1" baseline="30000" dirty="0" smtClean="0">
                <a:solidFill>
                  <a:srgbClr val="C00000"/>
                </a:solidFill>
              </a:rPr>
              <a:t>rd</a:t>
            </a:r>
            <a:r>
              <a:rPr lang="en-US" sz="2800" b="1" dirty="0" smtClean="0">
                <a:solidFill>
                  <a:srgbClr val="C00000"/>
                </a:solidFill>
              </a:rPr>
              <a:t> harmonic current not </a:t>
            </a:r>
          </a:p>
          <a:p>
            <a:pPr>
              <a:lnSpc>
                <a:spcPct val="90000"/>
              </a:lnSpc>
            </a:pPr>
            <a:r>
              <a:rPr lang="en-US" sz="2800" b="1" dirty="0">
                <a:solidFill>
                  <a:srgbClr val="C00000"/>
                </a:solidFill>
              </a:rPr>
              <a:t> </a:t>
            </a:r>
            <a:r>
              <a:rPr lang="en-US" sz="2800" b="1" dirty="0" smtClean="0">
                <a:solidFill>
                  <a:srgbClr val="C00000"/>
                </a:solidFill>
              </a:rPr>
              <a:t>        flowing to the line wire</a:t>
            </a:r>
            <a:endParaRPr lang="en-US" sz="2800" b="1" dirty="0" smtClean="0">
              <a:solidFill>
                <a:schemeClr val="folHlink"/>
              </a:solidFill>
            </a:endParaRPr>
          </a:p>
          <a:p>
            <a:pPr>
              <a:lnSpc>
                <a:spcPct val="90000"/>
              </a:lnSpc>
            </a:pPr>
            <a:endParaRPr lang="en-US" sz="2800" b="1" dirty="0">
              <a:solidFill>
                <a:schemeClr val="folHlink"/>
              </a:solidFill>
            </a:endParaRPr>
          </a:p>
        </p:txBody>
      </p:sp>
      <p:sp>
        <p:nvSpPr>
          <p:cNvPr id="3" name="Rectangle 2"/>
          <p:cNvSpPr/>
          <p:nvPr/>
        </p:nvSpPr>
        <p:spPr>
          <a:xfrm>
            <a:off x="289560" y="4327824"/>
            <a:ext cx="8077200" cy="1768176"/>
          </a:xfrm>
          <a:prstGeom prst="rect">
            <a:avLst/>
          </a:prstGeom>
        </p:spPr>
        <p:txBody>
          <a:bodyPr wrap="square">
            <a:spAutoFit/>
          </a:bodyPr>
          <a:lstStyle/>
          <a:p>
            <a:pPr>
              <a:lnSpc>
                <a:spcPct val="90000"/>
              </a:lnSpc>
            </a:pPr>
            <a:r>
              <a:rPr lang="en-US" sz="2800" b="1" dirty="0" smtClean="0">
                <a:solidFill>
                  <a:srgbClr val="0000FF"/>
                </a:solidFill>
              </a:rPr>
              <a:t>Disadvantages</a:t>
            </a:r>
          </a:p>
          <a:p>
            <a:pPr>
              <a:lnSpc>
                <a:spcPct val="90000"/>
              </a:lnSpc>
            </a:pPr>
            <a:endParaRPr lang="en-US" sz="900" b="1" dirty="0" smtClean="0">
              <a:solidFill>
                <a:srgbClr val="0000FF"/>
              </a:solidFill>
            </a:endParaRPr>
          </a:p>
          <a:p>
            <a:pPr marL="971550" lvl="1" indent="-514350">
              <a:lnSpc>
                <a:spcPct val="90000"/>
              </a:lnSpc>
              <a:buAutoNum type="arabicPeriod"/>
            </a:pPr>
            <a:r>
              <a:rPr lang="en-US" sz="2800" b="1" dirty="0" smtClean="0"/>
              <a:t>Compare to Y-Y require more </a:t>
            </a:r>
            <a:r>
              <a:rPr lang="en-US" sz="2800" b="1" dirty="0" smtClean="0">
                <a:solidFill>
                  <a:srgbClr val="FF0000"/>
                </a:solidFill>
              </a:rPr>
              <a:t>insulation</a:t>
            </a:r>
          </a:p>
          <a:p>
            <a:pPr lvl="1">
              <a:lnSpc>
                <a:spcPct val="90000"/>
              </a:lnSpc>
            </a:pPr>
            <a:endParaRPr lang="en-US" sz="2800" b="1" dirty="0" smtClean="0">
              <a:solidFill>
                <a:srgbClr val="FF0000"/>
              </a:solidFill>
            </a:endParaRPr>
          </a:p>
          <a:p>
            <a:pPr lvl="1" algn="just">
              <a:lnSpc>
                <a:spcPct val="90000"/>
              </a:lnSpc>
            </a:pPr>
            <a:r>
              <a:rPr lang="en-US" sz="2800" b="1" dirty="0" smtClean="0"/>
              <a:t>2. Absence of star point </a:t>
            </a:r>
            <a:r>
              <a:rPr lang="en-US" sz="2800" b="1" dirty="0" err="1" smtClean="0"/>
              <a:t>ie</a:t>
            </a:r>
            <a:r>
              <a:rPr lang="en-US" sz="2800" b="1" dirty="0" smtClean="0"/>
              <a:t> fault may severe</a:t>
            </a:r>
            <a:endParaRPr lang="en-US" sz="2800" b="1" i="1"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838200" y="304800"/>
            <a:ext cx="7620000" cy="5809489"/>
          </a:xfrm>
          <a:prstGeom prst="rect">
            <a:avLst/>
          </a:prstGeom>
          <a:noFill/>
          <a:ln w="9525">
            <a:noFill/>
            <a:miter lim="800000"/>
            <a:headEnd/>
            <a:tailEnd/>
          </a:ln>
          <a:effectLst/>
        </p:spPr>
      </p:pic>
      <p:sp>
        <p:nvSpPr>
          <p:cNvPr id="3" name="Rectangle 2"/>
          <p:cNvSpPr/>
          <p:nvPr/>
        </p:nvSpPr>
        <p:spPr>
          <a:xfrm>
            <a:off x="623217" y="6066270"/>
            <a:ext cx="8077200" cy="867930"/>
          </a:xfrm>
          <a:prstGeom prst="rect">
            <a:avLst/>
          </a:prstGeom>
        </p:spPr>
        <p:txBody>
          <a:bodyPr wrap="square">
            <a:spAutoFit/>
          </a:bodyPr>
          <a:lstStyle/>
          <a:p>
            <a:pPr marL="457200" indent="-457200">
              <a:lnSpc>
                <a:spcPct val="90000"/>
              </a:lnSpc>
              <a:buFont typeface="Wingdings" pitchFamily="2" charset="2"/>
              <a:buChar char="Ø"/>
            </a:pPr>
            <a:r>
              <a:rPr lang="en-US" sz="2800" b="1" dirty="0" smtClean="0">
                <a:solidFill>
                  <a:srgbClr val="C00000"/>
                </a:solidFill>
              </a:rPr>
              <a:t>Used to step down voltage </a:t>
            </a:r>
            <a:r>
              <a:rPr lang="en-US" sz="2800" b="1" dirty="0" err="1" smtClean="0">
                <a:solidFill>
                  <a:srgbClr val="C00000"/>
                </a:solidFill>
              </a:rPr>
              <a:t>ie</a:t>
            </a:r>
            <a:r>
              <a:rPr lang="en-US" sz="2800" b="1" dirty="0" smtClean="0">
                <a:solidFill>
                  <a:srgbClr val="C00000"/>
                </a:solidFill>
              </a:rPr>
              <a:t> end of transmission line</a:t>
            </a:r>
            <a:endParaRPr lang="en-US" sz="2800" b="1" dirty="0">
              <a:solidFill>
                <a:srgbClr val="C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061960" cy="3496342"/>
          </a:xfrm>
          <a:prstGeom prst="rect">
            <a:avLst/>
          </a:prstGeom>
        </p:spPr>
        <p:txBody>
          <a:bodyPr wrap="square">
            <a:spAutoFit/>
          </a:bodyPr>
          <a:lstStyle/>
          <a:p>
            <a:pPr>
              <a:lnSpc>
                <a:spcPct val="90000"/>
              </a:lnSpc>
            </a:pPr>
            <a:r>
              <a:rPr lang="en-US" sz="2800" b="1" dirty="0">
                <a:solidFill>
                  <a:srgbClr val="0000FF"/>
                </a:solidFill>
              </a:rPr>
              <a:t>A</a:t>
            </a:r>
            <a:r>
              <a:rPr lang="en-US" sz="2800" b="1" dirty="0" smtClean="0">
                <a:solidFill>
                  <a:srgbClr val="0000FF"/>
                </a:solidFill>
              </a:rPr>
              <a:t>dvantages</a:t>
            </a:r>
          </a:p>
          <a:p>
            <a:pPr marL="514350" indent="-514350">
              <a:buFont typeface="+mj-lt"/>
              <a:buAutoNum type="arabicPeriod"/>
            </a:pPr>
            <a:r>
              <a:rPr lang="en-US" sz="2800" b="1" dirty="0"/>
              <a:t>The primary side is star connected. </a:t>
            </a:r>
            <a:r>
              <a:rPr lang="en-US" sz="2800" b="1" dirty="0">
                <a:solidFill>
                  <a:srgbClr val="FF0000"/>
                </a:solidFill>
              </a:rPr>
              <a:t>Hence fewer number of turns are required</a:t>
            </a:r>
            <a:r>
              <a:rPr lang="en-US" sz="2800" b="1" dirty="0"/>
              <a:t>. This makes the connection </a:t>
            </a:r>
            <a:r>
              <a:rPr lang="en-US" sz="2800" b="1" dirty="0" smtClean="0">
                <a:solidFill>
                  <a:srgbClr val="FF0000"/>
                </a:solidFill>
              </a:rPr>
              <a:t>economical</a:t>
            </a:r>
            <a:endParaRPr lang="en-US" sz="2800" b="1" dirty="0"/>
          </a:p>
          <a:p>
            <a:pPr marL="514350" indent="-514350">
              <a:buFont typeface="+mj-lt"/>
              <a:buAutoNum type="arabicPeriod"/>
            </a:pPr>
            <a:r>
              <a:rPr lang="en-US" sz="2800" b="1" dirty="0"/>
              <a:t>The neutral available on the primary can be </a:t>
            </a:r>
            <a:r>
              <a:rPr lang="en-US" sz="2800" b="1" dirty="0">
                <a:solidFill>
                  <a:srgbClr val="FF0000"/>
                </a:solidFill>
              </a:rPr>
              <a:t>earthed to avoid distortion</a:t>
            </a:r>
            <a:r>
              <a:rPr lang="en-US" sz="2800" b="1" dirty="0" smtClean="0"/>
              <a:t>.</a:t>
            </a:r>
            <a:endParaRPr lang="en-US" sz="2800" b="1" dirty="0"/>
          </a:p>
          <a:p>
            <a:pPr marL="514350" indent="-514350">
              <a:buFont typeface="+mj-lt"/>
              <a:buAutoNum type="arabicPeriod"/>
            </a:pPr>
            <a:r>
              <a:rPr lang="en-US" sz="2800" b="1" dirty="0"/>
              <a:t>Large </a:t>
            </a:r>
            <a:r>
              <a:rPr lang="en-US" sz="2800" b="1" dirty="0">
                <a:solidFill>
                  <a:srgbClr val="FF0000"/>
                </a:solidFill>
              </a:rPr>
              <a:t>unbalanced</a:t>
            </a:r>
            <a:r>
              <a:rPr lang="en-US" sz="2800" b="1" dirty="0"/>
              <a:t> loads can be handled satisfactory.  </a:t>
            </a:r>
            <a:endParaRPr lang="en-US" sz="2800" b="1" dirty="0">
              <a:solidFill>
                <a:schemeClr val="folHlink"/>
              </a:solidFill>
            </a:endParaRPr>
          </a:p>
        </p:txBody>
      </p:sp>
      <p:sp>
        <p:nvSpPr>
          <p:cNvPr id="3" name="Rectangle 2"/>
          <p:cNvSpPr/>
          <p:nvPr/>
        </p:nvSpPr>
        <p:spPr>
          <a:xfrm>
            <a:off x="289560" y="3974878"/>
            <a:ext cx="8854440" cy="2806922"/>
          </a:xfrm>
          <a:prstGeom prst="rect">
            <a:avLst/>
          </a:prstGeom>
        </p:spPr>
        <p:txBody>
          <a:bodyPr wrap="square">
            <a:spAutoFit/>
          </a:bodyPr>
          <a:lstStyle/>
          <a:p>
            <a:pPr>
              <a:lnSpc>
                <a:spcPct val="90000"/>
              </a:lnSpc>
            </a:pPr>
            <a:r>
              <a:rPr lang="en-US" sz="2800" b="1" dirty="0" smtClean="0">
                <a:solidFill>
                  <a:srgbClr val="0000FF"/>
                </a:solidFill>
              </a:rPr>
              <a:t>Disadvantages</a:t>
            </a:r>
          </a:p>
          <a:p>
            <a:pPr>
              <a:lnSpc>
                <a:spcPct val="90000"/>
              </a:lnSpc>
            </a:pPr>
            <a:r>
              <a:rPr lang="en-US" sz="2800" b="1" dirty="0"/>
              <a:t>T</a:t>
            </a:r>
            <a:r>
              <a:rPr lang="en-US" sz="2800" b="1" dirty="0" smtClean="0"/>
              <a:t>he </a:t>
            </a:r>
            <a:r>
              <a:rPr lang="en-US" sz="2800" b="1" dirty="0"/>
              <a:t>secondary voltage </a:t>
            </a:r>
            <a:r>
              <a:rPr lang="en-US" sz="2800" b="1" dirty="0">
                <a:solidFill>
                  <a:srgbClr val="FF0000"/>
                </a:solidFill>
              </a:rPr>
              <a:t>is not in phase </a:t>
            </a:r>
            <a:r>
              <a:rPr lang="en-US" sz="2800" b="1" dirty="0"/>
              <a:t>with the primary. </a:t>
            </a:r>
            <a:r>
              <a:rPr lang="en-US" sz="2800" b="1" dirty="0" smtClean="0"/>
              <a:t> (30 ⁰ phase difference )</a:t>
            </a:r>
          </a:p>
          <a:p>
            <a:pPr>
              <a:lnSpc>
                <a:spcPct val="90000"/>
              </a:lnSpc>
            </a:pPr>
            <a:endParaRPr lang="en-US" sz="2800" b="1" dirty="0"/>
          </a:p>
          <a:p>
            <a:pPr>
              <a:lnSpc>
                <a:spcPct val="90000"/>
              </a:lnSpc>
            </a:pPr>
            <a:r>
              <a:rPr lang="en-US" sz="2800" b="1" dirty="0" smtClean="0"/>
              <a:t>Hence </a:t>
            </a:r>
            <a:r>
              <a:rPr lang="en-US" sz="2800" b="1" dirty="0"/>
              <a:t>it is not possible to operate this connection in </a:t>
            </a:r>
            <a:r>
              <a:rPr lang="en-US" sz="2800" b="1" dirty="0">
                <a:solidFill>
                  <a:srgbClr val="FF0000"/>
                </a:solidFill>
              </a:rPr>
              <a:t>parallel</a:t>
            </a:r>
            <a:r>
              <a:rPr lang="en-US" sz="2800" b="1" dirty="0"/>
              <a:t> with star-star or delta-delta connected transformer.</a:t>
            </a:r>
            <a:endParaRPr lang="en-US" sz="2800" b="1" dirty="0" smtClean="0">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g.weiku.com/a/001/868/33KV_10_20000KVA_Power_Distribution_Transformer_8426_1.jpg"/>
          <p:cNvPicPr>
            <a:picLocks noChangeAspect="1" noChangeArrowheads="1"/>
          </p:cNvPicPr>
          <p:nvPr/>
        </p:nvPicPr>
        <p:blipFill>
          <a:blip r:embed="rId2"/>
          <a:srcRect/>
          <a:stretch>
            <a:fillRect/>
          </a:stretch>
        </p:blipFill>
        <p:spPr bwMode="auto">
          <a:xfrm>
            <a:off x="304800" y="1143000"/>
            <a:ext cx="5892798" cy="4419600"/>
          </a:xfrm>
          <a:prstGeom prst="rect">
            <a:avLst/>
          </a:prstGeom>
          <a:noFill/>
        </p:spPr>
      </p:pic>
      <p:sp>
        <p:nvSpPr>
          <p:cNvPr id="6" name="TextBox 12"/>
          <p:cNvSpPr txBox="1">
            <a:spLocks noChangeArrowheads="1"/>
          </p:cNvSpPr>
          <p:nvPr/>
        </p:nvSpPr>
        <p:spPr bwMode="auto">
          <a:xfrm>
            <a:off x="2362200" y="0"/>
            <a:ext cx="5283306" cy="584775"/>
          </a:xfrm>
          <a:prstGeom prst="rect">
            <a:avLst/>
          </a:prstGeom>
          <a:noFill/>
          <a:ln w="9525">
            <a:noFill/>
            <a:miter lim="800000"/>
            <a:headEnd/>
            <a:tailEnd/>
          </a:ln>
        </p:spPr>
        <p:txBody>
          <a:bodyPr wrap="none">
            <a:spAutoFit/>
          </a:bodyPr>
          <a:lstStyle/>
          <a:p>
            <a:pPr lvl="0"/>
            <a:r>
              <a:rPr lang="en-US" sz="3200" b="1" dirty="0" smtClean="0">
                <a:solidFill>
                  <a:srgbClr val="0000FF"/>
                </a:solidFill>
              </a:rPr>
              <a:t>Physical image of </a:t>
            </a:r>
            <a:r>
              <a:rPr lang="en-US" sz="3200" b="1" dirty="0" smtClean="0">
                <a:solidFill>
                  <a:srgbClr val="FF0000"/>
                </a:solidFill>
              </a:rPr>
              <a:t>Transformer</a:t>
            </a:r>
            <a:endParaRPr lang="en-US" sz="3200" b="1" dirty="0">
              <a:solidFill>
                <a:srgbClr val="FF0000"/>
              </a:solidFill>
            </a:endParaRPr>
          </a:p>
        </p:txBody>
      </p:sp>
      <p:pic>
        <p:nvPicPr>
          <p:cNvPr id="7" name="Picture 4" descr="http://sub.allaboutcircuits.com/images/52003.jpg"/>
          <p:cNvPicPr>
            <a:picLocks noChangeAspect="1" noChangeArrowheads="1"/>
          </p:cNvPicPr>
          <p:nvPr/>
        </p:nvPicPr>
        <p:blipFill>
          <a:blip r:embed="rId3"/>
          <a:srcRect/>
          <a:stretch>
            <a:fillRect/>
          </a:stretch>
        </p:blipFill>
        <p:spPr bwMode="auto">
          <a:xfrm>
            <a:off x="5181600" y="1981200"/>
            <a:ext cx="3693031" cy="31242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914400" y="76200"/>
            <a:ext cx="7620000" cy="4953000"/>
          </a:xfrm>
          <a:prstGeom prst="rect">
            <a:avLst/>
          </a:prstGeom>
          <a:noFill/>
          <a:ln w="9525">
            <a:noFill/>
            <a:miter lim="800000"/>
            <a:headEnd/>
            <a:tailEnd/>
          </a:ln>
          <a:effectLst/>
        </p:spPr>
      </p:pic>
      <p:sp>
        <p:nvSpPr>
          <p:cNvPr id="3" name="Rectangle 2"/>
          <p:cNvSpPr/>
          <p:nvPr/>
        </p:nvSpPr>
        <p:spPr>
          <a:xfrm>
            <a:off x="623217" y="5456670"/>
            <a:ext cx="8077200" cy="867930"/>
          </a:xfrm>
          <a:prstGeom prst="rect">
            <a:avLst/>
          </a:prstGeom>
        </p:spPr>
        <p:txBody>
          <a:bodyPr wrap="square">
            <a:spAutoFit/>
          </a:bodyPr>
          <a:lstStyle/>
          <a:p>
            <a:pPr marL="457200" indent="-457200">
              <a:lnSpc>
                <a:spcPct val="90000"/>
              </a:lnSpc>
              <a:buFont typeface="Wingdings" pitchFamily="2" charset="2"/>
              <a:buChar char="Ø"/>
            </a:pPr>
            <a:r>
              <a:rPr lang="en-US" sz="2800" b="1" dirty="0" smtClean="0">
                <a:solidFill>
                  <a:srgbClr val="C00000"/>
                </a:solidFill>
              </a:rPr>
              <a:t>This connection is used to step up voltage </a:t>
            </a:r>
            <a:r>
              <a:rPr lang="en-US" sz="2800" b="1" dirty="0" err="1" smtClean="0">
                <a:solidFill>
                  <a:srgbClr val="C00000"/>
                </a:solidFill>
              </a:rPr>
              <a:t>ie</a:t>
            </a:r>
            <a:r>
              <a:rPr lang="en-US" sz="2800" b="1" dirty="0" smtClean="0">
                <a:solidFill>
                  <a:srgbClr val="C00000"/>
                </a:solidFill>
              </a:rPr>
              <a:t>. Beginning of high tension line</a:t>
            </a:r>
            <a:endParaRPr lang="en-US" sz="2800" b="1" dirty="0">
              <a:solidFill>
                <a:srgbClr val="C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 y="304800"/>
            <a:ext cx="8077200" cy="4745915"/>
          </a:xfrm>
          <a:prstGeom prst="rect">
            <a:avLst/>
          </a:prstGeom>
        </p:spPr>
        <p:txBody>
          <a:bodyPr wrap="square">
            <a:spAutoFit/>
          </a:bodyPr>
          <a:lstStyle/>
          <a:p>
            <a:pPr>
              <a:lnSpc>
                <a:spcPct val="90000"/>
              </a:lnSpc>
            </a:pPr>
            <a:r>
              <a:rPr lang="en-US" sz="2800" b="1" dirty="0" smtClean="0">
                <a:solidFill>
                  <a:srgbClr val="0000FF"/>
                </a:solidFill>
              </a:rPr>
              <a:t>Features </a:t>
            </a:r>
          </a:p>
          <a:p>
            <a:pPr marL="457200" indent="-457200">
              <a:lnSpc>
                <a:spcPct val="90000"/>
              </a:lnSpc>
              <a:buFont typeface="Wingdings" pitchFamily="2" charset="2"/>
              <a:buChar char="Ø"/>
            </a:pPr>
            <a:r>
              <a:rPr lang="en-US" sz="2800" dirty="0" smtClean="0"/>
              <a:t>         </a:t>
            </a:r>
            <a:r>
              <a:rPr lang="en-US" sz="2800" b="1" dirty="0" smtClean="0"/>
              <a:t>secondary Phase voltage is 1/√3  times of line voltage</a:t>
            </a:r>
          </a:p>
          <a:p>
            <a:pPr marL="457200" indent="-457200">
              <a:lnSpc>
                <a:spcPct val="90000"/>
              </a:lnSpc>
              <a:buFont typeface="Wingdings" pitchFamily="2" charset="2"/>
              <a:buChar char="Ø"/>
            </a:pPr>
            <a:r>
              <a:rPr lang="en-US" sz="2800" b="1" i="1" dirty="0" smtClean="0"/>
              <a:t> </a:t>
            </a:r>
          </a:p>
          <a:p>
            <a:pPr marL="457200" indent="-457200">
              <a:lnSpc>
                <a:spcPct val="90000"/>
              </a:lnSpc>
              <a:buFont typeface="Wingdings" pitchFamily="2" charset="2"/>
              <a:buChar char="Ø"/>
            </a:pPr>
            <a:r>
              <a:rPr lang="en-US" sz="2800" b="1" dirty="0" smtClean="0"/>
              <a:t>neutral in secondary can be grounded for 3 phase 4 wire system</a:t>
            </a:r>
          </a:p>
          <a:p>
            <a:pPr marL="457200" indent="-457200">
              <a:lnSpc>
                <a:spcPct val="90000"/>
              </a:lnSpc>
              <a:buFont typeface="Wingdings" pitchFamily="2" charset="2"/>
              <a:buChar char="Ø"/>
            </a:pPr>
            <a:endParaRPr lang="en-US" sz="2800" b="1" dirty="0" smtClean="0">
              <a:solidFill>
                <a:schemeClr val="folHlink"/>
              </a:solidFill>
            </a:endParaRPr>
          </a:p>
          <a:p>
            <a:pPr marL="457200" indent="-457200">
              <a:lnSpc>
                <a:spcPct val="90000"/>
              </a:lnSpc>
              <a:buFont typeface="Wingdings" pitchFamily="2" charset="2"/>
              <a:buChar char="Ø"/>
            </a:pPr>
            <a:r>
              <a:rPr lang="en-US" sz="2800" b="1" dirty="0" smtClean="0">
                <a:solidFill>
                  <a:schemeClr val="folHlink"/>
                </a:solidFill>
              </a:rPr>
              <a:t>Neutral shifting and 3</a:t>
            </a:r>
            <a:r>
              <a:rPr lang="en-US" sz="2800" b="1" baseline="30000" dirty="0" smtClean="0">
                <a:solidFill>
                  <a:schemeClr val="folHlink"/>
                </a:solidFill>
              </a:rPr>
              <a:t>rd</a:t>
            </a:r>
            <a:r>
              <a:rPr lang="en-US" sz="2800" b="1" dirty="0" smtClean="0">
                <a:solidFill>
                  <a:schemeClr val="folHlink"/>
                </a:solidFill>
              </a:rPr>
              <a:t> harmonics are there</a:t>
            </a:r>
          </a:p>
          <a:p>
            <a:pPr marL="457200" indent="-457200">
              <a:lnSpc>
                <a:spcPct val="90000"/>
              </a:lnSpc>
              <a:buFont typeface="Wingdings" pitchFamily="2" charset="2"/>
              <a:buChar char="Ø"/>
            </a:pPr>
            <a:endParaRPr lang="en-US" sz="2800" b="1" dirty="0">
              <a:solidFill>
                <a:schemeClr val="folHlink"/>
              </a:solidFill>
            </a:endParaRPr>
          </a:p>
          <a:p>
            <a:pPr marL="457200" indent="-457200">
              <a:lnSpc>
                <a:spcPct val="90000"/>
              </a:lnSpc>
              <a:buFont typeface="Wingdings" pitchFamily="2" charset="2"/>
              <a:buChar char="Ø"/>
            </a:pPr>
            <a:r>
              <a:rPr lang="en-US" sz="2800" b="1" dirty="0" smtClean="0">
                <a:solidFill>
                  <a:schemeClr val="folHlink"/>
                </a:solidFill>
              </a:rPr>
              <a:t>Phase shift of 30⁰ between secondary and primary currents and voltages</a:t>
            </a:r>
          </a:p>
          <a:p>
            <a:pPr>
              <a:lnSpc>
                <a:spcPct val="90000"/>
              </a:lnSpc>
            </a:pPr>
            <a:endParaRPr lang="en-US" sz="2800" b="1" dirty="0">
              <a:solidFill>
                <a:schemeClr val="folHlink"/>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73038" y="5494338"/>
            <a:ext cx="8837612" cy="579437"/>
          </a:xfrm>
          <a:prstGeom prst="rect">
            <a:avLst/>
          </a:prstGeom>
          <a:noFill/>
          <a:ln w="9525">
            <a:noFill/>
            <a:miter lim="800000"/>
            <a:headEnd/>
            <a:tailEnd/>
          </a:ln>
        </p:spPr>
        <p:txBody>
          <a:bodyPr>
            <a:spAutoFit/>
          </a:bodyPr>
          <a:lstStyle/>
          <a:p>
            <a:pPr algn="ctr"/>
            <a:r>
              <a:rPr lang="en-US" sz="3200"/>
              <a:t>Safety test prior to closing the delta connection.</a:t>
            </a:r>
          </a:p>
        </p:txBody>
      </p:sp>
      <p:pic>
        <p:nvPicPr>
          <p:cNvPr id="3" name="Picture 5" descr="25656-28-10"/>
          <p:cNvPicPr>
            <a:picLocks noChangeAspect="1" noChangeArrowheads="1"/>
          </p:cNvPicPr>
          <p:nvPr/>
        </p:nvPicPr>
        <p:blipFill>
          <a:blip r:embed="rId2"/>
          <a:srcRect/>
          <a:stretch>
            <a:fillRect/>
          </a:stretch>
        </p:blipFill>
        <p:spPr>
          <a:xfrm>
            <a:off x="1281113" y="1884363"/>
            <a:ext cx="6732587" cy="3535362"/>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101600"/>
            <a:ext cx="8012112" cy="36322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mn-lt"/>
                <a:ea typeface="+mn-ea"/>
                <a:cs typeface="+mn-cs"/>
              </a:rPr>
              <a:t>Harmonics</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16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Harmonics are voltages or currents that operate at frequencies that are multiples of the fundamental power frequency. The fundamental frequency is usually 50 or 60 Hz.</a:t>
            </a:r>
            <a:endParaRPr kumimoji="0" lang="en-US" sz="3200" b="0" i="0" u="none" strike="noStrike" kern="1200" cap="none" spc="0" normalizeH="0" baseline="0" noProof="0" dirty="0">
              <a:ln>
                <a:noFill/>
              </a:ln>
              <a:solidFill>
                <a:schemeClr val="tx1"/>
              </a:solidFill>
              <a:effectLst/>
              <a:uLnTx/>
              <a:uFillTx/>
              <a:latin typeface="+mn-lt"/>
              <a:ea typeface="+mn-ea"/>
              <a:cs typeface="Arial" charset="0"/>
            </a:endParaRPr>
          </a:p>
        </p:txBody>
      </p:sp>
      <p:sp>
        <p:nvSpPr>
          <p:cNvPr id="3" name="Text Box 4"/>
          <p:cNvSpPr txBox="1">
            <a:spLocks noChangeArrowheads="1"/>
          </p:cNvSpPr>
          <p:nvPr/>
        </p:nvSpPr>
        <p:spPr bwMode="auto">
          <a:xfrm>
            <a:off x="476250" y="6019800"/>
            <a:ext cx="8362950" cy="579438"/>
          </a:xfrm>
          <a:prstGeom prst="rect">
            <a:avLst/>
          </a:prstGeom>
          <a:noFill/>
          <a:ln w="9525">
            <a:noFill/>
            <a:miter lim="800000"/>
            <a:headEnd/>
            <a:tailEnd/>
          </a:ln>
        </p:spPr>
        <p:txBody>
          <a:bodyPr>
            <a:spAutoFit/>
          </a:bodyPr>
          <a:lstStyle/>
          <a:p>
            <a:pPr algn="ctr"/>
            <a:r>
              <a:rPr lang="en-US" sz="3200" dirty="0"/>
              <a:t>Sine wave distortion caused by harmonics.</a:t>
            </a:r>
          </a:p>
        </p:txBody>
      </p:sp>
      <p:pic>
        <p:nvPicPr>
          <p:cNvPr id="4" name="Picture 5" descr="25656-28-31"/>
          <p:cNvPicPr>
            <a:picLocks noChangeAspect="1" noChangeArrowheads="1"/>
          </p:cNvPicPr>
          <p:nvPr/>
        </p:nvPicPr>
        <p:blipFill>
          <a:blip r:embed="rId2"/>
          <a:srcRect/>
          <a:stretch>
            <a:fillRect/>
          </a:stretch>
        </p:blipFill>
        <p:spPr>
          <a:xfrm>
            <a:off x="2057400" y="3200400"/>
            <a:ext cx="5281613" cy="2827686"/>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057400" y="152400"/>
            <a:ext cx="5936974" cy="5334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838200" y="685800"/>
            <a:ext cx="7696200" cy="380923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676400" y="381000"/>
            <a:ext cx="5791200" cy="5358662"/>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59205" y="381000"/>
            <a:ext cx="8884795" cy="19050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57200" y="2438400"/>
            <a:ext cx="8107491" cy="22860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457199" y="5105400"/>
            <a:ext cx="8431575" cy="1219200"/>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524000" y="228600"/>
            <a:ext cx="6357257" cy="4572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2362200" y="914400"/>
            <a:ext cx="4519797" cy="3352800"/>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8600"/>
            <a:ext cx="6477000" cy="584775"/>
          </a:xfrm>
          <a:prstGeom prst="rect">
            <a:avLst/>
          </a:prstGeom>
        </p:spPr>
        <p:txBody>
          <a:bodyPr wrap="square">
            <a:spAutoFit/>
          </a:bodyPr>
          <a:lstStyle/>
          <a:p>
            <a:r>
              <a:rPr lang="en-US" sz="3200" b="1" dirty="0" smtClean="0">
                <a:solidFill>
                  <a:srgbClr val="FF0000"/>
                </a:solidFill>
              </a:rPr>
              <a:t>Parallel operation of transformers</a:t>
            </a:r>
            <a:endParaRPr lang="en-US" sz="3200" b="1"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288814" y="990600"/>
            <a:ext cx="8550386" cy="5410200"/>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72610" y="304800"/>
            <a:ext cx="7809390" cy="554736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www.globalspec.com/ImageRepository/LearnMore/201210/power-transmission43ad095f13b241018a7a45812f31d369.gif"/>
          <p:cNvPicPr>
            <a:picLocks noChangeAspect="1" noChangeArrowheads="1"/>
          </p:cNvPicPr>
          <p:nvPr/>
        </p:nvPicPr>
        <p:blipFill>
          <a:blip r:embed="rId2"/>
          <a:srcRect/>
          <a:stretch>
            <a:fillRect/>
          </a:stretch>
        </p:blipFill>
        <p:spPr bwMode="auto">
          <a:xfrm>
            <a:off x="457200" y="552450"/>
            <a:ext cx="8305800" cy="6229350"/>
          </a:xfrm>
          <a:prstGeom prst="rect">
            <a:avLst/>
          </a:prstGeom>
          <a:noFill/>
        </p:spPr>
      </p:pic>
      <p:sp>
        <p:nvSpPr>
          <p:cNvPr id="7" name="TextBox 12"/>
          <p:cNvSpPr txBox="1">
            <a:spLocks noChangeArrowheads="1"/>
          </p:cNvSpPr>
          <p:nvPr/>
        </p:nvSpPr>
        <p:spPr bwMode="auto">
          <a:xfrm>
            <a:off x="2362200" y="0"/>
            <a:ext cx="4794069" cy="584775"/>
          </a:xfrm>
          <a:prstGeom prst="rect">
            <a:avLst/>
          </a:prstGeom>
          <a:noFill/>
          <a:ln w="9525">
            <a:noFill/>
            <a:miter lim="800000"/>
            <a:headEnd/>
            <a:tailEnd/>
          </a:ln>
        </p:spPr>
        <p:txBody>
          <a:bodyPr wrap="none">
            <a:spAutoFit/>
          </a:bodyPr>
          <a:lstStyle/>
          <a:p>
            <a:pPr lvl="0"/>
            <a:r>
              <a:rPr lang="en-US" sz="3200" b="1" dirty="0" smtClean="0">
                <a:solidFill>
                  <a:srgbClr val="0000FF"/>
                </a:solidFill>
              </a:rPr>
              <a:t>Application of</a:t>
            </a:r>
            <a:r>
              <a:rPr lang="en-US" sz="3200" b="1" dirty="0" smtClean="0">
                <a:solidFill>
                  <a:srgbClr val="FF0000"/>
                </a:solidFill>
              </a:rPr>
              <a:t> Transformer</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8600"/>
            <a:ext cx="6477000" cy="584775"/>
          </a:xfrm>
          <a:prstGeom prst="rect">
            <a:avLst/>
          </a:prstGeom>
        </p:spPr>
        <p:txBody>
          <a:bodyPr wrap="square">
            <a:spAutoFit/>
          </a:bodyPr>
          <a:lstStyle/>
          <a:p>
            <a:r>
              <a:rPr lang="en-US" sz="3200" b="1" dirty="0" smtClean="0">
                <a:solidFill>
                  <a:srgbClr val="FF0000"/>
                </a:solidFill>
              </a:rPr>
              <a:t>Conditions for Parallel operation</a:t>
            </a:r>
            <a:endParaRPr lang="en-US" sz="3200" b="1"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533400" y="1143000"/>
            <a:ext cx="8088923" cy="1905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33400" y="2971800"/>
            <a:ext cx="8260080" cy="609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28600" y="3733800"/>
            <a:ext cx="3243072" cy="5334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3886199" y="3810000"/>
            <a:ext cx="2842591" cy="457200"/>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85800" y="381000"/>
            <a:ext cx="7848600" cy="4453106"/>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09600" y="304800"/>
            <a:ext cx="7902671" cy="4114800"/>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28600" y="381000"/>
            <a:ext cx="8539449" cy="4038600"/>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57200" y="609600"/>
            <a:ext cx="8094041" cy="5491162"/>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838200" y="381000"/>
            <a:ext cx="7609357" cy="5715000"/>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85800" y="533400"/>
            <a:ext cx="2907030" cy="533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52400" y="1295400"/>
            <a:ext cx="8656320" cy="533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85800" y="1981200"/>
            <a:ext cx="8001000" cy="225073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533400" y="4419600"/>
            <a:ext cx="7958666" cy="1524000"/>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09600" y="304800"/>
            <a:ext cx="5547360" cy="609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724400" y="838200"/>
            <a:ext cx="4174870" cy="203543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8395" y="1143000"/>
            <a:ext cx="4762205" cy="22098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4876800" y="3048000"/>
            <a:ext cx="4047371" cy="957262"/>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228600" y="4038600"/>
            <a:ext cx="8686800" cy="2850356"/>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828800" y="990600"/>
            <a:ext cx="4907844" cy="2819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52400" y="228600"/>
            <a:ext cx="4191000" cy="38932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ub.allaboutcircuits.com/images/52005.jpg"/>
          <p:cNvPicPr>
            <a:picLocks noChangeAspect="1" noChangeArrowheads="1"/>
          </p:cNvPicPr>
          <p:nvPr/>
        </p:nvPicPr>
        <p:blipFill>
          <a:blip r:embed="rId2"/>
          <a:srcRect/>
          <a:stretch>
            <a:fillRect/>
          </a:stretch>
        </p:blipFill>
        <p:spPr bwMode="auto">
          <a:xfrm>
            <a:off x="228600" y="609600"/>
            <a:ext cx="6096000" cy="4572000"/>
          </a:xfrm>
          <a:prstGeom prst="rect">
            <a:avLst/>
          </a:prstGeom>
          <a:noFill/>
        </p:spPr>
      </p:pic>
      <p:pic>
        <p:nvPicPr>
          <p:cNvPr id="21508" name="Picture 4" descr="http://sub.allaboutcircuits.com/images/52003.jpg"/>
          <p:cNvPicPr>
            <a:picLocks noChangeAspect="1" noChangeArrowheads="1"/>
          </p:cNvPicPr>
          <p:nvPr/>
        </p:nvPicPr>
        <p:blipFill>
          <a:blip r:embed="rId3"/>
          <a:srcRect/>
          <a:stretch>
            <a:fillRect/>
          </a:stretch>
        </p:blipFill>
        <p:spPr bwMode="auto">
          <a:xfrm>
            <a:off x="5410200" y="3581400"/>
            <a:ext cx="3693031" cy="3124200"/>
          </a:xfrm>
          <a:prstGeom prst="rect">
            <a:avLst/>
          </a:prstGeom>
          <a:noFill/>
        </p:spPr>
      </p:pic>
      <p:sp>
        <p:nvSpPr>
          <p:cNvPr id="6" name="Rectangle 5"/>
          <p:cNvSpPr/>
          <p:nvPr/>
        </p:nvSpPr>
        <p:spPr>
          <a:xfrm>
            <a:off x="304800" y="5449669"/>
            <a:ext cx="4953000" cy="646331"/>
          </a:xfrm>
          <a:prstGeom prst="rect">
            <a:avLst/>
          </a:prstGeom>
        </p:spPr>
        <p:txBody>
          <a:bodyPr wrap="square">
            <a:spAutoFit/>
          </a:bodyPr>
          <a:lstStyle/>
          <a:p>
            <a:pPr algn="just"/>
            <a:r>
              <a:rPr lang="en-US" b="1" i="1" dirty="0"/>
              <a:t>Printed circuit board mounted audio impedance matching transformer, top right.</a:t>
            </a:r>
            <a:endParaRPr lang="en-US" b="1" dirty="0"/>
          </a:p>
        </p:txBody>
      </p:sp>
      <p:sp>
        <p:nvSpPr>
          <p:cNvPr id="7" name="TextBox 12"/>
          <p:cNvSpPr txBox="1">
            <a:spLocks noChangeArrowheads="1"/>
          </p:cNvSpPr>
          <p:nvPr/>
        </p:nvSpPr>
        <p:spPr bwMode="auto">
          <a:xfrm>
            <a:off x="2362200" y="0"/>
            <a:ext cx="4794069" cy="584775"/>
          </a:xfrm>
          <a:prstGeom prst="rect">
            <a:avLst/>
          </a:prstGeom>
          <a:noFill/>
          <a:ln w="9525">
            <a:noFill/>
            <a:miter lim="800000"/>
            <a:headEnd/>
            <a:tailEnd/>
          </a:ln>
        </p:spPr>
        <p:txBody>
          <a:bodyPr wrap="none">
            <a:spAutoFit/>
          </a:bodyPr>
          <a:lstStyle/>
          <a:p>
            <a:pPr lvl="0"/>
            <a:r>
              <a:rPr lang="en-US" sz="3200" b="1" dirty="0" smtClean="0">
                <a:solidFill>
                  <a:srgbClr val="0000FF"/>
                </a:solidFill>
              </a:rPr>
              <a:t>Application of</a:t>
            </a:r>
            <a:r>
              <a:rPr lang="en-US" sz="3200" b="1" dirty="0" smtClean="0">
                <a:solidFill>
                  <a:srgbClr val="FF0000"/>
                </a:solidFill>
              </a:rPr>
              <a:t> Transformer</a:t>
            </a:r>
            <a:endParaRPr lang="en-US" sz="32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TotalTime>
  <Words>1085</Words>
  <Application>Microsoft Office PowerPoint</Application>
  <PresentationFormat>On-screen Show (4:3)</PresentationFormat>
  <Paragraphs>156</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EEE</dc:creator>
  <cp:lastModifiedBy>Siraz</cp:lastModifiedBy>
  <cp:revision>306</cp:revision>
  <dcterms:created xsi:type="dcterms:W3CDTF">2015-05-10T12:01:02Z</dcterms:created>
  <dcterms:modified xsi:type="dcterms:W3CDTF">2008-12-31T18:04:31Z</dcterms:modified>
</cp:coreProperties>
</file>